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6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4" r:id="rId3"/>
    <p:sldId id="355" r:id="rId4"/>
    <p:sldId id="356" r:id="rId5"/>
    <p:sldId id="357" r:id="rId6"/>
    <p:sldId id="373" r:id="rId7"/>
    <p:sldId id="372" r:id="rId8"/>
    <p:sldId id="359" r:id="rId9"/>
    <p:sldId id="360" r:id="rId10"/>
    <p:sldId id="361" r:id="rId11"/>
    <p:sldId id="362" r:id="rId12"/>
    <p:sldId id="374" r:id="rId13"/>
    <p:sldId id="363" r:id="rId14"/>
    <p:sldId id="365" r:id="rId15"/>
    <p:sldId id="366" r:id="rId16"/>
    <p:sldId id="367" r:id="rId17"/>
    <p:sldId id="368" r:id="rId18"/>
    <p:sldId id="369" r:id="rId19"/>
    <p:sldId id="370" r:id="rId20"/>
    <p:sldId id="3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7056" userDrawn="1">
          <p15:clr>
            <a:srgbClr val="A4A3A4"/>
          </p15:clr>
        </p15:guide>
        <p15:guide id="7" orient="horz" pos="3888" userDrawn="1">
          <p15:clr>
            <a:srgbClr val="A4A3A4"/>
          </p15:clr>
        </p15:guide>
        <p15:guide id="8" orient="horz" pos="1008" userDrawn="1">
          <p15:clr>
            <a:srgbClr val="A4A3A4"/>
          </p15:clr>
        </p15:guide>
        <p15:guide id="9" orient="horz" pos="600" userDrawn="1">
          <p15:clr>
            <a:srgbClr val="A4A3A4"/>
          </p15:clr>
        </p15:guide>
        <p15:guide id="10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55A"/>
    <a:srgbClr val="596067"/>
    <a:srgbClr val="E89E95"/>
    <a:srgbClr val="9F5CC0"/>
    <a:srgbClr val="512B4A"/>
    <a:srgbClr val="595967"/>
    <a:srgbClr val="A09FA0"/>
    <a:srgbClr val="A4A3A4"/>
    <a:srgbClr val="2E3639"/>
    <a:srgbClr val="6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1" autoAdjust="0"/>
    <p:restoredTop sz="95565" autoAdjust="0"/>
  </p:normalViewPr>
  <p:slideViewPr>
    <p:cSldViewPr snapToGrid="0" showGuides="1">
      <p:cViewPr varScale="1">
        <p:scale>
          <a:sx n="71" d="100"/>
          <a:sy n="71" d="100"/>
        </p:scale>
        <p:origin x="739" y="58"/>
      </p:cViewPr>
      <p:guideLst>
        <p:guide orient="horz" pos="2160"/>
        <p:guide pos="3840"/>
        <p:guide pos="360"/>
        <p:guide pos="7320"/>
        <p:guide pos="624"/>
        <p:guide pos="7056"/>
        <p:guide orient="horz" pos="3888"/>
        <p:guide orient="horz" pos="1008"/>
        <p:guide orient="horz" pos="60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10912748724371"/>
          <c:y val="9.882984012850915E-2"/>
          <c:w val="0.83679736609119104"/>
          <c:h val="0.43704199495142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Визитов в месяц</c:v>
                </c:pt>
              </c:strCache>
            </c:strRef>
          </c:tx>
          <c:spPr>
            <a:solidFill>
              <a:srgbClr val="E89E9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МЕТРОПОЛИС</c:v>
                </c:pt>
                <c:pt idx="1">
                  <c:v>ТЦ "ЗОЛОТОЙ ВАВИЛОН"</c:v>
                </c:pt>
                <c:pt idx="2">
                  <c:v>ТЦ "ЕВРОПЕЙСКИЙ"</c:v>
                </c:pt>
                <c:pt idx="3">
                  <c:v>ТЦ "АФИМОЛЛ СИТИ"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180000</c:v>
                </c:pt>
                <c:pt idx="1">
                  <c:v>60000</c:v>
                </c:pt>
                <c:pt idx="2">
                  <c:v>70000</c:v>
                </c:pt>
                <c:pt idx="3">
                  <c:v>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0"/>
        <c:axId val="342160952"/>
        <c:axId val="3421613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Страницы/сессии</c:v>
                </c:pt>
              </c:strCache>
            </c:strRef>
          </c:tx>
          <c:spPr>
            <a:ln w="38100" cap="rnd">
              <a:solidFill>
                <a:srgbClr val="512B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12B4A"/>
              </a:solidFill>
              <a:ln w="38100">
                <a:solidFill>
                  <a:srgbClr val="512B4A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МЕТРОПОЛИС</c:v>
                </c:pt>
                <c:pt idx="1">
                  <c:v>ТЦ "ЗОЛОТОЙ ВАВИЛОН"</c:v>
                </c:pt>
                <c:pt idx="2">
                  <c:v>ТЦ "ЕВРОПЕЙСКИЙ"</c:v>
                </c:pt>
                <c:pt idx="3">
                  <c:v>ТЦ "АФИМОЛЛ СИТИ"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8.84</c:v>
                </c:pt>
                <c:pt idx="1">
                  <c:v>8.42</c:v>
                </c:pt>
                <c:pt idx="2">
                  <c:v>4.9000000000000004</c:v>
                </c:pt>
                <c:pt idx="3">
                  <c:v>4.91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792536"/>
        <c:axId val="342161736"/>
      </c:lineChart>
      <c:catAx>
        <c:axId val="342160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SansC" panose="00000500000000000000" pitchFamily="50" charset="0"/>
                <a:ea typeface="+mn-ea"/>
                <a:cs typeface="+mn-cs"/>
              </a:defRPr>
            </a:pPr>
            <a:endParaRPr lang="ru-RU"/>
          </a:p>
        </c:txPr>
        <c:crossAx val="342161344"/>
        <c:crosses val="autoZero"/>
        <c:auto val="1"/>
        <c:lblAlgn val="ctr"/>
        <c:lblOffset val="100"/>
        <c:noMultiLvlLbl val="0"/>
      </c:catAx>
      <c:valAx>
        <c:axId val="34216134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342160952"/>
        <c:crosses val="autoZero"/>
        <c:crossBetween val="between"/>
        <c:majorUnit val="40000"/>
      </c:valAx>
      <c:valAx>
        <c:axId val="3421617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222792536"/>
        <c:crosses val="max"/>
        <c:crossBetween val="between"/>
      </c:valAx>
      <c:catAx>
        <c:axId val="222792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161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512B4A"/>
                </a:solidFill>
                <a:latin typeface="Georgia" panose="02040502050405020303" pitchFamily="18" charset="0"/>
              </a:rPr>
              <a:t>С чем у Вас ассоциируется МЕТРОПОЛИС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?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</c:v>
                </c:pt>
              </c:strCache>
            </c:strRef>
          </c:tx>
          <c:spPr>
            <a:solidFill>
              <a:srgbClr val="E89E9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7A29756-8E2B-452E-8344-ABAEFF6964E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127B7AB-77FF-4063-AA64-96B43E4552C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5D540D4-3197-4F23-A88A-64BF9E3ECE7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512B4A"/>
                    </a:solidFill>
                    <a:latin typeface="GillSansC" panose="00000500000000000000" pitchFamily="50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МОДНЫМИ МАГАЗИНАМИ/БРЕНДАМИ</c:v>
                </c:pt>
                <c:pt idx="1">
                  <c:v>С МОДНЫМИ РЕСТОРАНАМИ/МЕСТОМ ПРОВЕДЕНИЯ ДОСУГА</c:v>
                </c:pt>
                <c:pt idx="2">
                  <c:v>С МОДНЫМ ТУСОВОЧНЫМ МЕСТОМ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876176"/>
        <c:axId val="344876568"/>
        <c:extLst/>
      </c:barChart>
      <c:catAx>
        <c:axId val="34487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SansC" panose="00000500000000000000" pitchFamily="50" charset="0"/>
                <a:ea typeface="+mn-ea"/>
                <a:cs typeface="+mn-cs"/>
              </a:defRPr>
            </a:pPr>
            <a:endParaRPr lang="ru-RU"/>
          </a:p>
        </c:txPr>
        <c:crossAx val="344876568"/>
        <c:crosses val="autoZero"/>
        <c:auto val="1"/>
        <c:lblAlgn val="ctr"/>
        <c:lblOffset val="100"/>
        <c:noMultiLvlLbl val="0"/>
      </c:catAx>
      <c:valAx>
        <c:axId val="344876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  <c:crossAx val="34487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56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Header Image #1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1896791"/>
            <a:ext cx="1828800" cy="1828800"/>
          </a:xfrm>
          <a:prstGeom prst="roundRect">
            <a:avLst>
              <a:gd name="adj" fmla="val 344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1</a:t>
            </a:r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182544" y="1896791"/>
            <a:ext cx="1828800" cy="1828800"/>
          </a:xfrm>
          <a:prstGeom prst="roundRect">
            <a:avLst>
              <a:gd name="adj" fmla="val 344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2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990600" y="4143344"/>
            <a:ext cx="1828800" cy="1828800"/>
          </a:xfrm>
          <a:prstGeom prst="roundRect">
            <a:avLst>
              <a:gd name="adj" fmla="val 344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3</a:t>
            </a:r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82544" y="4150893"/>
            <a:ext cx="1828800" cy="1828800"/>
          </a:xfrm>
          <a:prstGeom prst="roundRect">
            <a:avLst>
              <a:gd name="adj" fmla="val 344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F0F1">
                <a:alpha val="50000"/>
              </a:srgbClr>
            </a:gs>
            <a:gs pos="100000">
              <a:schemeClr val="bg1">
                <a:lumMod val="95000"/>
                <a:alpha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polis.moscow/#!/?slide=promo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polis.moscow/#!/?slide=promo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polis.moscow/#!/?slide=promo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tropolis.moscow/#!/?slide=prom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hyperlink" Target="http://metropolis.moscow/#!/?slide=prom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metropolis.moscow/#!/?slide=prom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tropolis.moscow/#!/?slide=pro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Freeform 31"/>
          <p:cNvSpPr/>
          <p:nvPr/>
        </p:nvSpPr>
        <p:spPr>
          <a:xfrm>
            <a:off x="5981701" y="594841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5"/>
                </a:lnTo>
                <a:cubicBezTo>
                  <a:pt x="151061" y="115490"/>
                  <a:pt x="154335" y="115490"/>
                  <a:pt x="157609" y="118765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5"/>
                </a:cubicBezTo>
                <a:cubicBezTo>
                  <a:pt x="74638" y="115490"/>
                  <a:pt x="77986" y="115490"/>
                  <a:pt x="81260" y="118765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8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8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48" y="866996"/>
            <a:ext cx="4088902" cy="3871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19801"/>
            <a:ext cx="1219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pc="700" dirty="0" smtClean="0">
                <a:solidFill>
                  <a:srgbClr val="A09FA0"/>
                </a:solidFill>
                <a:latin typeface="GillSansC" panose="00000500000000000000" pitchFamily="50" charset="0"/>
              </a:rPr>
              <a:t>РЕКЛАМНАЯ КАМПАНИЯ</a:t>
            </a:r>
            <a:r>
              <a:rPr lang="en-US" spc="700" dirty="0" smtClean="0">
                <a:solidFill>
                  <a:srgbClr val="A09FA0"/>
                </a:solidFill>
                <a:latin typeface="GillSansC" panose="00000500000000000000" pitchFamily="50" charset="0"/>
              </a:rPr>
              <a:t> </a:t>
            </a:r>
            <a:r>
              <a:rPr lang="ru-RU" spc="700" dirty="0" smtClean="0">
                <a:solidFill>
                  <a:srgbClr val="A09FA0"/>
                </a:solidFill>
                <a:latin typeface="GillSansC" panose="00000500000000000000" pitchFamily="50" charset="0"/>
              </a:rPr>
              <a:t>МЕТРОПОЛИС</a:t>
            </a:r>
            <a:endParaRPr lang="ru-RU" spc="700" dirty="0">
              <a:solidFill>
                <a:srgbClr val="A09FA0"/>
              </a:solidFill>
              <a:latin typeface="GillSan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ge Number"/>
          <p:cNvSpPr txBox="1"/>
          <p:nvPr/>
        </p:nvSpPr>
        <p:spPr>
          <a:xfrm>
            <a:off x="11365140" y="6495361"/>
            <a:ext cx="32252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10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9800" y="563753"/>
            <a:ext cx="3636573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НОЯБРЬ 2014</a:t>
            </a:r>
            <a:endParaRPr lang="en-US" sz="3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28758" y="1165994"/>
            <a:ext cx="8214021" cy="5555939"/>
            <a:chOff x="3979364" y="1302061"/>
            <a:chExt cx="8214021" cy="555593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0647" b="25519"/>
            <a:stretch/>
          </p:blipFill>
          <p:spPr>
            <a:xfrm>
              <a:off x="7846444" y="2777935"/>
              <a:ext cx="4346941" cy="4080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364" y="1302061"/>
              <a:ext cx="5477993" cy="547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Объект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876" y="1646817"/>
              <a:ext cx="4008106" cy="240486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891" y="3138194"/>
              <a:ext cx="4008108" cy="2404864"/>
            </a:xfrm>
            <a:prstGeom prst="rect">
              <a:avLst/>
            </a:prstGeom>
          </p:spPr>
        </p:pic>
      </p:grpSp>
      <p:sp>
        <p:nvSpPr>
          <p:cNvPr id="21" name="Rectangle 5"/>
          <p:cNvSpPr/>
          <p:nvPr/>
        </p:nvSpPr>
        <p:spPr>
          <a:xfrm>
            <a:off x="884423" y="1864254"/>
            <a:ext cx="33493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Рекламная кампания сосредоточена на изысканных деталях, которые ассоциируются с понятием </a:t>
            </a:r>
            <a:r>
              <a:rPr lang="ru-RU" sz="1400" spc="310" dirty="0" err="1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fashion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атрибутикой мира моды и красоты</a:t>
            </a:r>
          </a:p>
        </p:txBody>
      </p:sp>
    </p:spTree>
    <p:extLst>
      <p:ext uri="{BB962C8B-B14F-4D97-AF65-F5344CB8AC3E}">
        <p14:creationId xmlns:p14="http://schemas.microsoft.com/office/powerpoint/2010/main" val="18368291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ge Number"/>
          <p:cNvSpPr txBox="1"/>
          <p:nvPr/>
        </p:nvSpPr>
        <p:spPr>
          <a:xfrm>
            <a:off x="11365140" y="6495361"/>
            <a:ext cx="32252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11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576" y="538274"/>
            <a:ext cx="3958776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ДЕКАБРЬ 2014</a:t>
            </a:r>
            <a:endParaRPr lang="en-US" sz="3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14232" y="961562"/>
            <a:ext cx="8629650" cy="5695382"/>
            <a:chOff x="3115650" y="1184605"/>
            <a:chExt cx="8629650" cy="56953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02"/>
            <a:stretch/>
          </p:blipFill>
          <p:spPr>
            <a:xfrm>
              <a:off x="3115650" y="1184605"/>
              <a:ext cx="8629650" cy="569538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184" y="1737651"/>
              <a:ext cx="5698583" cy="3798106"/>
            </a:xfrm>
            <a:prstGeom prst="rect">
              <a:avLst/>
            </a:prstGeom>
          </p:spPr>
        </p:pic>
      </p:grpSp>
      <p:sp>
        <p:nvSpPr>
          <p:cNvPr id="16" name="Rectangle 5"/>
          <p:cNvSpPr/>
          <p:nvPr/>
        </p:nvSpPr>
        <p:spPr>
          <a:xfrm>
            <a:off x="824576" y="1737651"/>
            <a:ext cx="33493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 приближением Нового Года каждая девушка чувствует себя королевой, воплощая свою мечту в жизнь в </a:t>
            </a:r>
            <a:r>
              <a:rPr lang="ru-RU" sz="1400" spc="310" dirty="0" err="1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МЕТРОПОЛИСе</a:t>
            </a:r>
            <a:endParaRPr lang="ru-RU" sz="1400" spc="310" dirty="0">
              <a:solidFill>
                <a:srgbClr val="512B4A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637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6562" y="2818895"/>
            <a:ext cx="6214202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600" spc="350" dirty="0" smtClean="0">
                <a:solidFill>
                  <a:srgbClr val="512B4A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КАНАЛЫ КОММУНИКАЦИИ</a:t>
            </a:r>
            <a:endParaRPr lang="en-US" sz="3600" spc="350" dirty="0">
              <a:solidFill>
                <a:srgbClr val="512B4A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age Number"/>
          <p:cNvSpPr txBox="1"/>
          <p:nvPr/>
        </p:nvSpPr>
        <p:spPr>
          <a:xfrm>
            <a:off x="11365140" y="6495361"/>
            <a:ext cx="32252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12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608" y="397842"/>
            <a:ext cx="1365758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ООН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65140" y="6495361"/>
            <a:ext cx="32252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13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17982" y="3875397"/>
            <a:ext cx="1261275" cy="1261274"/>
            <a:chOff x="1017982" y="3875397"/>
            <a:chExt cx="1261275" cy="1261274"/>
          </a:xfrm>
        </p:grpSpPr>
        <p:sp>
          <p:nvSpPr>
            <p:cNvPr id="21" name="Oval 36"/>
            <p:cNvSpPr/>
            <p:nvPr/>
          </p:nvSpPr>
          <p:spPr>
            <a:xfrm>
              <a:off x="1017985" y="3875399"/>
              <a:ext cx="1261272" cy="1261272"/>
            </a:xfrm>
            <a:prstGeom prst="ellipse">
              <a:avLst/>
            </a:prstGeom>
            <a:noFill/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77%</a:t>
              </a:r>
            </a:p>
            <a:p>
              <a:pPr algn="ctr"/>
              <a:r>
                <a:rPr lang="ru-RU" sz="11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Охват</a:t>
              </a:r>
              <a:endParaRPr lang="en-US" sz="1100" dirty="0">
                <a:solidFill>
                  <a:srgbClr val="512B4A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017982" y="3875397"/>
              <a:ext cx="1261273" cy="1261273"/>
            </a:xfrm>
            <a:custGeom>
              <a:avLst/>
              <a:gdLst>
                <a:gd name="connsiteX0" fmla="*/ 551501 w 1103002"/>
                <a:gd name="connsiteY0" fmla="*/ 0 h 1103002"/>
                <a:gd name="connsiteX1" fmla="*/ 1103002 w 1103002"/>
                <a:gd name="connsiteY1" fmla="*/ 551501 h 1103002"/>
                <a:gd name="connsiteX2" fmla="*/ 551501 w 1103002"/>
                <a:gd name="connsiteY2" fmla="*/ 1103002 h 1103002"/>
                <a:gd name="connsiteX3" fmla="*/ 0 w 1103002"/>
                <a:gd name="connsiteY3" fmla="*/ 551501 h 1103002"/>
                <a:gd name="connsiteX4" fmla="*/ 11205 w 1103002"/>
                <a:gd name="connsiteY4" fmla="*/ 440354 h 1103002"/>
                <a:gd name="connsiteX5" fmla="*/ 36500 w 1103002"/>
                <a:gd name="connsiteY5" fmla="*/ 358867 h 1103002"/>
                <a:gd name="connsiteX6" fmla="*/ 551501 w 1103002"/>
                <a:gd name="connsiteY6" fmla="*/ 358867 h 1103002"/>
                <a:gd name="connsiteX7" fmla="*/ 551501 w 1103002"/>
                <a:gd name="connsiteY7" fmla="*/ 0 h 1103002"/>
                <a:gd name="connsiteX0" fmla="*/ 551501 w 1103002"/>
                <a:gd name="connsiteY0" fmla="*/ 358867 h 1103002"/>
                <a:gd name="connsiteX1" fmla="*/ 551501 w 1103002"/>
                <a:gd name="connsiteY1" fmla="*/ 0 h 1103002"/>
                <a:gd name="connsiteX2" fmla="*/ 1103002 w 1103002"/>
                <a:gd name="connsiteY2" fmla="*/ 551501 h 1103002"/>
                <a:gd name="connsiteX3" fmla="*/ 551501 w 1103002"/>
                <a:gd name="connsiteY3" fmla="*/ 1103002 h 1103002"/>
                <a:gd name="connsiteX4" fmla="*/ 0 w 1103002"/>
                <a:gd name="connsiteY4" fmla="*/ 551501 h 1103002"/>
                <a:gd name="connsiteX5" fmla="*/ 11205 w 1103002"/>
                <a:gd name="connsiteY5" fmla="*/ 440354 h 1103002"/>
                <a:gd name="connsiteX6" fmla="*/ 127940 w 1103002"/>
                <a:gd name="connsiteY6" fmla="*/ 450307 h 1103002"/>
                <a:gd name="connsiteX0" fmla="*/ 551501 w 1103002"/>
                <a:gd name="connsiteY0" fmla="*/ 0 h 1103002"/>
                <a:gd name="connsiteX1" fmla="*/ 1103002 w 1103002"/>
                <a:gd name="connsiteY1" fmla="*/ 551501 h 1103002"/>
                <a:gd name="connsiteX2" fmla="*/ 551501 w 1103002"/>
                <a:gd name="connsiteY2" fmla="*/ 1103002 h 1103002"/>
                <a:gd name="connsiteX3" fmla="*/ 0 w 1103002"/>
                <a:gd name="connsiteY3" fmla="*/ 551501 h 1103002"/>
                <a:gd name="connsiteX4" fmla="*/ 11205 w 1103002"/>
                <a:gd name="connsiteY4" fmla="*/ 440354 h 1103002"/>
                <a:gd name="connsiteX5" fmla="*/ 127940 w 1103002"/>
                <a:gd name="connsiteY5" fmla="*/ 450307 h 1103002"/>
                <a:gd name="connsiteX0" fmla="*/ 551501 w 1103002"/>
                <a:gd name="connsiteY0" fmla="*/ 0 h 1103002"/>
                <a:gd name="connsiteX1" fmla="*/ 1103002 w 1103002"/>
                <a:gd name="connsiteY1" fmla="*/ 551501 h 1103002"/>
                <a:gd name="connsiteX2" fmla="*/ 551501 w 1103002"/>
                <a:gd name="connsiteY2" fmla="*/ 1103002 h 1103002"/>
                <a:gd name="connsiteX3" fmla="*/ 0 w 1103002"/>
                <a:gd name="connsiteY3" fmla="*/ 551501 h 1103002"/>
                <a:gd name="connsiteX4" fmla="*/ 11205 w 1103002"/>
                <a:gd name="connsiteY4" fmla="*/ 440354 h 110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002" h="1103002">
                  <a:moveTo>
                    <a:pt x="551501" y="0"/>
                  </a:moveTo>
                  <a:cubicBezTo>
                    <a:pt x="856087" y="0"/>
                    <a:pt x="1103002" y="246915"/>
                    <a:pt x="1103002" y="551501"/>
                  </a:cubicBezTo>
                  <a:cubicBezTo>
                    <a:pt x="1103002" y="856087"/>
                    <a:pt x="856087" y="1103002"/>
                    <a:pt x="551501" y="1103002"/>
                  </a:cubicBezTo>
                  <a:cubicBezTo>
                    <a:pt x="246915" y="1103002"/>
                    <a:pt x="0" y="856087"/>
                    <a:pt x="0" y="551501"/>
                  </a:cubicBezTo>
                  <a:cubicBezTo>
                    <a:pt x="0" y="513428"/>
                    <a:pt x="3858" y="476256"/>
                    <a:pt x="11205" y="440354"/>
                  </a:cubicBezTo>
                </a:path>
              </a:pathLst>
            </a:custGeom>
            <a:noFill/>
            <a:ln w="63500" cap="rnd">
              <a:solidFill>
                <a:srgbClr val="512B4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Oval 36"/>
          <p:cNvSpPr/>
          <p:nvPr/>
        </p:nvSpPr>
        <p:spPr>
          <a:xfrm>
            <a:off x="2528526" y="3875397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440</a:t>
            </a:r>
            <a:r>
              <a:rPr lang="en-US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МЛН</a:t>
            </a:r>
            <a:endParaRPr lang="en-US" sz="120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OTS</a:t>
            </a:r>
            <a:endParaRPr lang="en-US" sz="110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1" name="Группа 420"/>
          <p:cNvGrpSpPr/>
          <p:nvPr/>
        </p:nvGrpSpPr>
        <p:grpSpPr>
          <a:xfrm>
            <a:off x="4585648" y="577515"/>
            <a:ext cx="7606352" cy="5629813"/>
            <a:chOff x="4585648" y="577515"/>
            <a:chExt cx="7606352" cy="5629813"/>
          </a:xfrm>
        </p:grpSpPr>
        <p:pic>
          <p:nvPicPr>
            <p:cNvPr id="379" name="Picture 6" descr="X:\_Horizon\1_Clients\2014\Metropolis\ООН\Photo reports\11_november\6х3\MOS2707A1GGBB-D-2517-Героев Панфиловцев ул.,. 22.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6"/>
            <a:stretch/>
          </p:blipFill>
          <p:spPr bwMode="auto">
            <a:xfrm>
              <a:off x="9393382" y="4327492"/>
              <a:ext cx="1351488" cy="187983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77" name="Picture 3" descr="X:\_Horizon\1_Clients\2014\Metropolis\ООН\Photo reports\09_september\6х3\MOS2374A1GGBB-D-2469-Руставели ул., (Яблочкова ул.).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99"/>
            <a:stretch/>
          </p:blipFill>
          <p:spPr bwMode="auto">
            <a:xfrm>
              <a:off x="10737272" y="4325375"/>
              <a:ext cx="1454727" cy="1881953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80" name="Picture 7" descr="X:\_Horizon\1_Clients\2014\Metropolis\ООН\Photo reports\12_december\MOS2653A7GGDB-D-2535-Ленинградский пр-т, д. 68-72.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47" t="27759" r="20721"/>
            <a:stretch/>
          </p:blipFill>
          <p:spPr bwMode="auto">
            <a:xfrm>
              <a:off x="10754498" y="2461107"/>
              <a:ext cx="1420713" cy="186528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81" name="Picture 2" descr="\\storage\MediaInstinct\_Horizon\1_Clients\2014\Metropolis\ООН\Гидропроект\Гидро\День\IMG_440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9394251" y="586833"/>
              <a:ext cx="2797749" cy="186391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78" name="Picture 5" descr="X:\_Horizon\1_Clients\2014\Metropolis\ООН\Photo reports\10_october\2.7х3.7\Москва г, Саввинская наб, дом № 3 - msc4522A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r="42614"/>
            <a:stretch/>
          </p:blipFill>
          <p:spPr bwMode="auto">
            <a:xfrm>
              <a:off x="9394251" y="2444237"/>
              <a:ext cx="1360247" cy="187795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1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57" t="8749" r="29779" b="31683"/>
            <a:stretch/>
          </p:blipFill>
          <p:spPr bwMode="auto">
            <a:xfrm>
              <a:off x="4596062" y="577515"/>
              <a:ext cx="4804612" cy="50652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3" name="Группа 57"/>
            <p:cNvGrpSpPr/>
            <p:nvPr/>
          </p:nvGrpSpPr>
          <p:grpSpPr>
            <a:xfrm>
              <a:off x="5455068" y="979314"/>
              <a:ext cx="235600" cy="320886"/>
              <a:chOff x="3346788" y="930374"/>
              <a:chExt cx="304820" cy="278998"/>
            </a:xfrm>
          </p:grpSpPr>
          <p:sp>
            <p:nvSpPr>
              <p:cNvPr id="214" name="Блок-схема: процесс 58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solidFill>
                <a:srgbClr val="512B4A"/>
              </a:solidFill>
              <a:ln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лок-схема: процесс 59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6" name="Группа 287"/>
            <p:cNvGrpSpPr/>
            <p:nvPr/>
          </p:nvGrpSpPr>
          <p:grpSpPr>
            <a:xfrm>
              <a:off x="5891981" y="2572350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17" name="Блок-схема: процесс 288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лок-схема: процесс 289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9" name="Группа 290"/>
            <p:cNvGrpSpPr/>
            <p:nvPr/>
          </p:nvGrpSpPr>
          <p:grpSpPr>
            <a:xfrm>
              <a:off x="5848100" y="2130442"/>
              <a:ext cx="235600" cy="320886"/>
              <a:chOff x="3346788" y="930374"/>
              <a:chExt cx="304820" cy="278998"/>
            </a:xfrm>
            <a:solidFill>
              <a:srgbClr val="512B4A"/>
            </a:solidFill>
            <a:effectLst/>
          </p:grpSpPr>
          <p:sp>
            <p:nvSpPr>
              <p:cNvPr id="220" name="Блок-схема: процесс 291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лок-схема: процесс 292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2" name="Группа 293"/>
            <p:cNvGrpSpPr/>
            <p:nvPr/>
          </p:nvGrpSpPr>
          <p:grpSpPr>
            <a:xfrm>
              <a:off x="6219585" y="2759926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23" name="Блок-схема: процесс 29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лок-схема: процесс 29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5" name="Группа 296"/>
            <p:cNvGrpSpPr/>
            <p:nvPr/>
          </p:nvGrpSpPr>
          <p:grpSpPr>
            <a:xfrm>
              <a:off x="6457772" y="2842580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26" name="Блок-схема: процесс 29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лок-схема: процесс 29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8" name="Группа 299"/>
            <p:cNvGrpSpPr/>
            <p:nvPr/>
          </p:nvGrpSpPr>
          <p:grpSpPr>
            <a:xfrm>
              <a:off x="6215264" y="1828531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29" name="Блок-схема: процесс 300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лок-схема: процесс 301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1" name="Группа 302"/>
            <p:cNvGrpSpPr/>
            <p:nvPr/>
          </p:nvGrpSpPr>
          <p:grpSpPr>
            <a:xfrm>
              <a:off x="5873898" y="1120046"/>
              <a:ext cx="235600" cy="320886"/>
              <a:chOff x="3346788" y="930374"/>
              <a:chExt cx="304820" cy="278998"/>
            </a:xfrm>
          </p:grpSpPr>
          <p:sp>
            <p:nvSpPr>
              <p:cNvPr id="232" name="Блок-схема: процесс 303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solidFill>
                <a:srgbClr val="512B4A"/>
              </a:solidFill>
              <a:ln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Блок-схема: процесс 304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4" name="Группа 305"/>
            <p:cNvGrpSpPr/>
            <p:nvPr/>
          </p:nvGrpSpPr>
          <p:grpSpPr>
            <a:xfrm>
              <a:off x="5337267" y="1311575"/>
              <a:ext cx="235600" cy="320886"/>
              <a:chOff x="3346788" y="930374"/>
              <a:chExt cx="304820" cy="278998"/>
            </a:xfrm>
          </p:grpSpPr>
          <p:sp>
            <p:nvSpPr>
              <p:cNvPr id="235" name="Блок-схема: процесс 306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solidFill>
                <a:srgbClr val="512B4A"/>
              </a:solidFill>
              <a:ln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лок-схема: процесс 307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7" name="Группа 308"/>
            <p:cNvGrpSpPr/>
            <p:nvPr/>
          </p:nvGrpSpPr>
          <p:grpSpPr>
            <a:xfrm>
              <a:off x="6429947" y="2130442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38" name="Блок-схема: процесс 309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лок-схема: процесс 310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014980" y="1280489"/>
              <a:ext cx="235600" cy="320886"/>
              <a:chOff x="6891305" y="1286079"/>
              <a:chExt cx="175166" cy="238575"/>
            </a:xfrm>
          </p:grpSpPr>
          <p:sp>
            <p:nvSpPr>
              <p:cNvPr id="241" name="Блок-схема: процесс 312"/>
              <p:cNvSpPr/>
              <p:nvPr/>
            </p:nvSpPr>
            <p:spPr>
              <a:xfrm>
                <a:off x="6965443" y="1390712"/>
                <a:ext cx="26890" cy="133942"/>
              </a:xfrm>
              <a:prstGeom prst="flowChartProcess">
                <a:avLst/>
              </a:prstGeom>
              <a:solidFill>
                <a:srgbClr val="512B4A"/>
              </a:solidFill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Блок-схема: процесс 313"/>
              <p:cNvSpPr/>
              <p:nvPr/>
            </p:nvSpPr>
            <p:spPr>
              <a:xfrm>
                <a:off x="6891305" y="1286079"/>
                <a:ext cx="175166" cy="133942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3" name="Группа 314"/>
            <p:cNvGrpSpPr/>
            <p:nvPr/>
          </p:nvGrpSpPr>
          <p:grpSpPr>
            <a:xfrm>
              <a:off x="7240216" y="173845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44" name="Блок-схема: процесс 315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лок-схема: процесс 316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6" name="Группа 317"/>
            <p:cNvGrpSpPr/>
            <p:nvPr/>
          </p:nvGrpSpPr>
          <p:grpSpPr>
            <a:xfrm>
              <a:off x="6533967" y="2452979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47" name="Блок-схема: процесс 318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лок-схема: процесс 319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9" name="Группа 320"/>
            <p:cNvGrpSpPr/>
            <p:nvPr/>
          </p:nvGrpSpPr>
          <p:grpSpPr>
            <a:xfrm>
              <a:off x="7074245" y="3080811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50" name="Блок-схема: процесс 321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лок-схема: процесс 322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2" name="Группа 323"/>
            <p:cNvGrpSpPr/>
            <p:nvPr/>
          </p:nvGrpSpPr>
          <p:grpSpPr>
            <a:xfrm>
              <a:off x="6665548" y="3248469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53" name="Блок-схема: процесс 32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Блок-схема: процесс 32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326"/>
            <p:cNvGrpSpPr/>
            <p:nvPr/>
          </p:nvGrpSpPr>
          <p:grpSpPr>
            <a:xfrm>
              <a:off x="7569634" y="2599485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56" name="Блок-схема: процесс 32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Блок-схема: процесс 32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669349" y="1890471"/>
              <a:ext cx="235600" cy="320886"/>
              <a:chOff x="7377822" y="1739594"/>
              <a:chExt cx="175166" cy="238575"/>
            </a:xfrm>
          </p:grpSpPr>
          <p:sp>
            <p:nvSpPr>
              <p:cNvPr id="259" name="Блок-схема: процесс 330"/>
              <p:cNvSpPr/>
              <p:nvPr/>
            </p:nvSpPr>
            <p:spPr>
              <a:xfrm>
                <a:off x="7451960" y="1844227"/>
                <a:ext cx="26890" cy="133942"/>
              </a:xfrm>
              <a:prstGeom prst="flowChartProcess">
                <a:avLst/>
              </a:prstGeom>
              <a:solidFill>
                <a:srgbClr val="512B4A"/>
              </a:solidFill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Блок-схема: процесс 331"/>
              <p:cNvSpPr/>
              <p:nvPr/>
            </p:nvSpPr>
            <p:spPr>
              <a:xfrm>
                <a:off x="7377822" y="1739594"/>
                <a:ext cx="175166" cy="133942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1" name="Группа 332"/>
            <p:cNvGrpSpPr/>
            <p:nvPr/>
          </p:nvGrpSpPr>
          <p:grpSpPr>
            <a:xfrm>
              <a:off x="7563651" y="2993259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62" name="Блок-схема: процесс 333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Блок-схема: процесс 334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7669349" y="1472016"/>
              <a:ext cx="235600" cy="320886"/>
              <a:chOff x="7377822" y="1428477"/>
              <a:chExt cx="175166" cy="238575"/>
            </a:xfrm>
          </p:grpSpPr>
          <p:sp>
            <p:nvSpPr>
              <p:cNvPr id="265" name="Блок-схема: процесс 336"/>
              <p:cNvSpPr/>
              <p:nvPr/>
            </p:nvSpPr>
            <p:spPr>
              <a:xfrm>
                <a:off x="7451960" y="1533110"/>
                <a:ext cx="26890" cy="133942"/>
              </a:xfrm>
              <a:prstGeom prst="flowChartProcess">
                <a:avLst/>
              </a:prstGeom>
              <a:solidFill>
                <a:srgbClr val="512B4A"/>
              </a:solidFill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Блок-схема: процесс 337"/>
              <p:cNvSpPr/>
              <p:nvPr/>
            </p:nvSpPr>
            <p:spPr>
              <a:xfrm>
                <a:off x="7377822" y="1428477"/>
                <a:ext cx="175166" cy="133942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7" name="Группа 338"/>
            <p:cNvGrpSpPr/>
            <p:nvPr/>
          </p:nvGrpSpPr>
          <p:grpSpPr>
            <a:xfrm>
              <a:off x="5756097" y="282683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68" name="Блок-схема: процесс 339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Блок-схема: процесс 340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0" name="Группа 341"/>
            <p:cNvGrpSpPr/>
            <p:nvPr/>
          </p:nvGrpSpPr>
          <p:grpSpPr>
            <a:xfrm>
              <a:off x="6122546" y="2516517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71" name="Блок-схема: процесс 342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Блок-схема: процесс 343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3" name="Группа 344"/>
            <p:cNvGrpSpPr/>
            <p:nvPr/>
          </p:nvGrpSpPr>
          <p:grpSpPr>
            <a:xfrm>
              <a:off x="6104463" y="3096646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74" name="Блок-схема: процесс 345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Блок-схема: процесс 346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6" name="Группа 347"/>
            <p:cNvGrpSpPr/>
            <p:nvPr/>
          </p:nvGrpSpPr>
          <p:grpSpPr>
            <a:xfrm>
              <a:off x="7373360" y="2060078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77" name="Блок-схема: процесс 348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Блок-схема: процесс 349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9" name="Группа 350"/>
            <p:cNvGrpSpPr/>
            <p:nvPr/>
          </p:nvGrpSpPr>
          <p:grpSpPr>
            <a:xfrm>
              <a:off x="7427768" y="238096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80" name="Блок-схема: процесс 351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Блок-схема: процесс 352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2" name="Группа 353"/>
            <p:cNvGrpSpPr/>
            <p:nvPr/>
          </p:nvGrpSpPr>
          <p:grpSpPr>
            <a:xfrm>
              <a:off x="6416165" y="3153701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83" name="Блок-схема: процесс 35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Блок-схема: процесс 35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5" name="Группа 356"/>
            <p:cNvGrpSpPr/>
            <p:nvPr/>
          </p:nvGrpSpPr>
          <p:grpSpPr>
            <a:xfrm>
              <a:off x="6928971" y="3990788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86" name="Блок-схема: процесс 35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Блок-схема: процесс 35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8" name="Группа 359"/>
            <p:cNvGrpSpPr/>
            <p:nvPr/>
          </p:nvGrpSpPr>
          <p:grpSpPr>
            <a:xfrm>
              <a:off x="7222131" y="3529205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89" name="Блок-схема: процесс 360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Блок-схема: процесс 361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1" name="Группа 362"/>
            <p:cNvGrpSpPr/>
            <p:nvPr/>
          </p:nvGrpSpPr>
          <p:grpSpPr>
            <a:xfrm>
              <a:off x="7769068" y="3224065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92" name="Блок-схема: процесс 363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Блок-схема: процесс 364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4" name="Группа 365"/>
            <p:cNvGrpSpPr/>
            <p:nvPr/>
          </p:nvGrpSpPr>
          <p:grpSpPr>
            <a:xfrm>
              <a:off x="8412988" y="3255458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95" name="Блок-схема: процесс 366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Блок-схема: процесс 367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7" name="Группа 368"/>
            <p:cNvGrpSpPr/>
            <p:nvPr/>
          </p:nvGrpSpPr>
          <p:grpSpPr>
            <a:xfrm>
              <a:off x="8719855" y="3617485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298" name="Блок-схема: процесс 369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Блок-схема: процесс 370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0" name="Группа 371"/>
            <p:cNvGrpSpPr/>
            <p:nvPr/>
          </p:nvGrpSpPr>
          <p:grpSpPr>
            <a:xfrm>
              <a:off x="5455069" y="355868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01" name="Блок-схема: процесс 372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Блок-схема: процесс 373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3" name="Группа 374"/>
            <p:cNvGrpSpPr/>
            <p:nvPr/>
          </p:nvGrpSpPr>
          <p:grpSpPr>
            <a:xfrm>
              <a:off x="5769679" y="3639991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04" name="Блок-схема: процесс 375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Блок-схема: процесс 376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6" name="Группа 377"/>
            <p:cNvGrpSpPr/>
            <p:nvPr/>
          </p:nvGrpSpPr>
          <p:grpSpPr>
            <a:xfrm>
              <a:off x="6005280" y="3848294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07" name="Блок-схема: процесс 378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Блок-схема: процесс 379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9" name="Группа 380"/>
            <p:cNvGrpSpPr/>
            <p:nvPr/>
          </p:nvGrpSpPr>
          <p:grpSpPr>
            <a:xfrm>
              <a:off x="6217614" y="4062501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10" name="Блок-схема: процесс 381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Блок-схема: процесс 382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2" name="Группа 383"/>
            <p:cNvGrpSpPr/>
            <p:nvPr/>
          </p:nvGrpSpPr>
          <p:grpSpPr>
            <a:xfrm>
              <a:off x="6411864" y="3659699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13" name="Блок-схема: процесс 38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Блок-схема: процесс 38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5" name="Группа 386"/>
            <p:cNvGrpSpPr/>
            <p:nvPr/>
          </p:nvGrpSpPr>
          <p:grpSpPr>
            <a:xfrm>
              <a:off x="5469744" y="248392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16" name="Блок-схема: процесс 38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Блок-схема: процесс 38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8" name="Группа 389"/>
            <p:cNvGrpSpPr/>
            <p:nvPr/>
          </p:nvGrpSpPr>
          <p:grpSpPr>
            <a:xfrm>
              <a:off x="5910064" y="1687797"/>
              <a:ext cx="235600" cy="320886"/>
              <a:chOff x="3346788" y="930374"/>
              <a:chExt cx="304820" cy="278998"/>
            </a:xfrm>
            <a:effectLst/>
          </p:grpSpPr>
          <p:sp>
            <p:nvSpPr>
              <p:cNvPr id="319" name="Блок-схема: процесс 390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solidFill>
                <a:srgbClr val="512B4A"/>
              </a:solidFill>
              <a:ln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Блок-схема: процесс 391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1" name="Группа 392"/>
            <p:cNvGrpSpPr/>
            <p:nvPr/>
          </p:nvGrpSpPr>
          <p:grpSpPr>
            <a:xfrm>
              <a:off x="6929620" y="2552640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22" name="Блок-схема: процесс 393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Блок-схема: процесс 394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7033063" y="1687797"/>
              <a:ext cx="235600" cy="320886"/>
              <a:chOff x="6904749" y="1588908"/>
              <a:chExt cx="175166" cy="238575"/>
            </a:xfrm>
          </p:grpSpPr>
          <p:sp>
            <p:nvSpPr>
              <p:cNvPr id="325" name="Блок-схема: процесс 396"/>
              <p:cNvSpPr/>
              <p:nvPr/>
            </p:nvSpPr>
            <p:spPr>
              <a:xfrm>
                <a:off x="6978887" y="1693541"/>
                <a:ext cx="26890" cy="133942"/>
              </a:xfrm>
              <a:prstGeom prst="flowChartProcess">
                <a:avLst/>
              </a:prstGeom>
              <a:solidFill>
                <a:srgbClr val="512B4A"/>
              </a:solidFill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Блок-схема: процесс 397"/>
              <p:cNvSpPr/>
              <p:nvPr/>
            </p:nvSpPr>
            <p:spPr>
              <a:xfrm>
                <a:off x="6904749" y="1588908"/>
                <a:ext cx="175166" cy="133942"/>
              </a:xfrm>
              <a:prstGeom prst="flowChartProcess">
                <a:avLst/>
              </a:prstGeom>
              <a:solidFill>
                <a:srgbClr val="512B4A"/>
              </a:solidFill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7" name="Группа 398"/>
            <p:cNvGrpSpPr/>
            <p:nvPr/>
          </p:nvGrpSpPr>
          <p:grpSpPr>
            <a:xfrm>
              <a:off x="6853941" y="3468605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28" name="Блок-схема: процесс 399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Блок-схема: процесс 400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2" name="Группа 403"/>
            <p:cNvGrpSpPr/>
            <p:nvPr/>
          </p:nvGrpSpPr>
          <p:grpSpPr>
            <a:xfrm>
              <a:off x="7427766" y="317810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33" name="Блок-схема: процесс 40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Блок-схема: процесс 40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5" name="Группа 406"/>
            <p:cNvGrpSpPr/>
            <p:nvPr/>
          </p:nvGrpSpPr>
          <p:grpSpPr>
            <a:xfrm>
              <a:off x="7886867" y="2714731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336" name="Блок-схема: процесс 40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Блок-схема: процесс 40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8" name="Группа 409"/>
            <p:cNvGrpSpPr/>
            <p:nvPr/>
          </p:nvGrpSpPr>
          <p:grpSpPr>
            <a:xfrm>
              <a:off x="7473078" y="4499632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39" name="Блок-схема: процесс 410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Блок-схема: процесс 411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1" name="Группа 413"/>
            <p:cNvGrpSpPr/>
            <p:nvPr/>
          </p:nvGrpSpPr>
          <p:grpSpPr>
            <a:xfrm>
              <a:off x="7558509" y="3679410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42" name="Блок-схема: процесс 41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Блок-схема: процесс 41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4" name="Группа 416"/>
            <p:cNvGrpSpPr/>
            <p:nvPr/>
          </p:nvGrpSpPr>
          <p:grpSpPr>
            <a:xfrm>
              <a:off x="8022751" y="3617485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45" name="Блок-схема: процесс 41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Блок-схема: процесс 41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7" name="Группа 419"/>
            <p:cNvGrpSpPr/>
            <p:nvPr/>
          </p:nvGrpSpPr>
          <p:grpSpPr>
            <a:xfrm>
              <a:off x="8177387" y="3859564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48" name="Блок-схема: процесс 420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Блок-схема: процесс 421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0" name="Группа 422"/>
            <p:cNvGrpSpPr/>
            <p:nvPr/>
          </p:nvGrpSpPr>
          <p:grpSpPr>
            <a:xfrm>
              <a:off x="8484255" y="3745103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51" name="Блок-схема: процесс 423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Блок-схема: процесс 424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3" name="Группа 425"/>
            <p:cNvGrpSpPr/>
            <p:nvPr/>
          </p:nvGrpSpPr>
          <p:grpSpPr>
            <a:xfrm>
              <a:off x="7794108" y="3789197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54" name="Блок-схема: процесс 426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Блок-схема: процесс 427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6" name="Группа 428"/>
            <p:cNvGrpSpPr/>
            <p:nvPr/>
          </p:nvGrpSpPr>
          <p:grpSpPr>
            <a:xfrm>
              <a:off x="7496131" y="4062501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57" name="Блок-схема: процесс 429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Блок-схема: процесс 430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9" name="Группа 431"/>
            <p:cNvGrpSpPr/>
            <p:nvPr/>
          </p:nvGrpSpPr>
          <p:grpSpPr>
            <a:xfrm>
              <a:off x="7204048" y="3960875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60" name="Блок-схема: процесс 432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Блок-схема: процесс 433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2" name="Группа 434"/>
            <p:cNvGrpSpPr/>
            <p:nvPr/>
          </p:nvGrpSpPr>
          <p:grpSpPr>
            <a:xfrm>
              <a:off x="7821184" y="4631622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63" name="Блок-схема: процесс 435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Блок-схема: процесс 436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5" name="Группа 437"/>
            <p:cNvGrpSpPr/>
            <p:nvPr/>
          </p:nvGrpSpPr>
          <p:grpSpPr>
            <a:xfrm>
              <a:off x="8548870" y="4132866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66" name="Блок-схема: процесс 438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Блок-схема: процесс 439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8" name="Группа 440"/>
            <p:cNvGrpSpPr/>
            <p:nvPr/>
          </p:nvGrpSpPr>
          <p:grpSpPr>
            <a:xfrm>
              <a:off x="8502339" y="4541546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69" name="Блок-схема: процесс 441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Блок-схема: процесс 442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1" name="Группа 443"/>
            <p:cNvGrpSpPr/>
            <p:nvPr/>
          </p:nvGrpSpPr>
          <p:grpSpPr>
            <a:xfrm>
              <a:off x="7164572" y="4319481"/>
              <a:ext cx="235600" cy="320886"/>
              <a:chOff x="3346788" y="930374"/>
              <a:chExt cx="304820" cy="278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372" name="Блок-схема: процесс 444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Блок-схема: процесс 445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9" name="Скругленный прямоугольник 457"/>
            <p:cNvSpPr/>
            <p:nvPr/>
          </p:nvSpPr>
          <p:spPr>
            <a:xfrm>
              <a:off x="5274396" y="4820518"/>
              <a:ext cx="264242" cy="366617"/>
            </a:xfrm>
            <a:prstGeom prst="rect">
              <a:avLst/>
            </a:prstGeom>
            <a:solidFill>
              <a:srgbClr val="E89E95"/>
            </a:solidFill>
            <a:ln w="190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439" y="2781738"/>
              <a:ext cx="471212" cy="468044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585648" y="5548552"/>
              <a:ext cx="4807734" cy="658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8" name="Группа 296"/>
            <p:cNvGrpSpPr/>
            <p:nvPr/>
          </p:nvGrpSpPr>
          <p:grpSpPr>
            <a:xfrm>
              <a:off x="6278466" y="5739203"/>
              <a:ext cx="235600" cy="320886"/>
              <a:chOff x="3346788" y="930374"/>
              <a:chExt cx="304820" cy="278998"/>
            </a:xfrm>
            <a:solidFill>
              <a:schemeClr val="tx1"/>
            </a:solidFill>
          </p:grpSpPr>
          <p:sp>
            <p:nvSpPr>
              <p:cNvPr id="409" name="Блок-схема: процесс 297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" name="Блок-схема: процесс 298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1" name="Группа 431"/>
            <p:cNvGrpSpPr/>
            <p:nvPr/>
          </p:nvGrpSpPr>
          <p:grpSpPr>
            <a:xfrm>
              <a:off x="7540786" y="5739203"/>
              <a:ext cx="235600" cy="320886"/>
              <a:chOff x="3346788" y="930374"/>
              <a:chExt cx="304820" cy="278998"/>
            </a:xfrm>
            <a:solidFill>
              <a:srgbClr val="512B4A"/>
            </a:solidFill>
          </p:grpSpPr>
          <p:sp>
            <p:nvSpPr>
              <p:cNvPr id="412" name="Блок-схема: процесс 432"/>
              <p:cNvSpPr/>
              <p:nvPr/>
            </p:nvSpPr>
            <p:spPr>
              <a:xfrm>
                <a:off x="3475802" y="1052736"/>
                <a:ext cx="46793" cy="156636"/>
              </a:xfrm>
              <a:prstGeom prst="flowChartProcess">
                <a:avLst/>
              </a:prstGeom>
              <a:grpFill/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" name="Блок-схема: процесс 433"/>
              <p:cNvSpPr/>
              <p:nvPr/>
            </p:nvSpPr>
            <p:spPr>
              <a:xfrm>
                <a:off x="3346788" y="930374"/>
                <a:ext cx="304820" cy="156636"/>
              </a:xfrm>
              <a:prstGeom prst="flowChartProcess">
                <a:avLst/>
              </a:prstGeom>
              <a:grpFill/>
              <a:ln w="6350"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4" name="Rectangle 5"/>
            <p:cNvSpPr/>
            <p:nvPr/>
          </p:nvSpPr>
          <p:spPr>
            <a:xfrm>
              <a:off x="5102737" y="5802849"/>
              <a:ext cx="115569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900" dirty="0" err="1" smtClean="0">
                  <a:solidFill>
                    <a:schemeClr val="bg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Медиафасады</a:t>
              </a:r>
              <a:endParaRPr lang="en-US" sz="9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6" name="Скругленный прямоугольник 457"/>
            <p:cNvSpPr/>
            <p:nvPr/>
          </p:nvSpPr>
          <p:spPr>
            <a:xfrm>
              <a:off x="7218575" y="3096516"/>
              <a:ext cx="264242" cy="366617"/>
            </a:xfrm>
            <a:prstGeom prst="rect">
              <a:avLst/>
            </a:prstGeom>
            <a:solidFill>
              <a:srgbClr val="E89E95"/>
            </a:solidFill>
            <a:ln w="190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Скругленный прямоугольник 457"/>
            <p:cNvSpPr/>
            <p:nvPr/>
          </p:nvSpPr>
          <p:spPr>
            <a:xfrm>
              <a:off x="7339931" y="942211"/>
              <a:ext cx="264242" cy="366617"/>
            </a:xfrm>
            <a:prstGeom prst="rect">
              <a:avLst/>
            </a:prstGeom>
            <a:solidFill>
              <a:srgbClr val="E89E95"/>
            </a:solidFill>
            <a:ln w="190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Скругленный прямоугольник 457"/>
            <p:cNvSpPr/>
            <p:nvPr/>
          </p:nvSpPr>
          <p:spPr>
            <a:xfrm>
              <a:off x="4778616" y="5681440"/>
              <a:ext cx="264242" cy="366617"/>
            </a:xfrm>
            <a:prstGeom prst="rect">
              <a:avLst/>
            </a:prstGeom>
            <a:solidFill>
              <a:srgbClr val="E89E95"/>
            </a:solidFill>
            <a:ln w="19050"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Rectangle 5"/>
            <p:cNvSpPr/>
            <p:nvPr/>
          </p:nvSpPr>
          <p:spPr>
            <a:xfrm>
              <a:off x="6577691" y="5799341"/>
              <a:ext cx="1155691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900" dirty="0" err="1" smtClean="0">
                  <a:solidFill>
                    <a:schemeClr val="bg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Ситиборды</a:t>
              </a:r>
              <a:endParaRPr lang="en-US" sz="9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0" name="Rectangle 5"/>
            <p:cNvSpPr/>
            <p:nvPr/>
          </p:nvSpPr>
          <p:spPr>
            <a:xfrm>
              <a:off x="7924797" y="5780218"/>
              <a:ext cx="12970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Щиты 6х3 и цифровые</a:t>
              </a:r>
              <a:br>
                <a:rPr lang="ru-RU" sz="900" dirty="0" smtClean="0">
                  <a:solidFill>
                    <a:schemeClr val="bg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</a:br>
              <a:r>
                <a:rPr lang="ru-RU" sz="900" dirty="0" err="1" smtClean="0">
                  <a:solidFill>
                    <a:schemeClr val="bg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биллборды</a:t>
              </a:r>
              <a:endParaRPr lang="en-US" sz="9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2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423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Управляющая кнопка: далее 423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42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426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Управляющая кнопка: далее 426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198" name="Rectangle 5"/>
          <p:cNvSpPr/>
          <p:nvPr/>
        </p:nvSpPr>
        <p:spPr>
          <a:xfrm>
            <a:off x="884423" y="1864254"/>
            <a:ext cx="3349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щиты 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6х3</a:t>
            </a:r>
          </a:p>
          <a:p>
            <a:r>
              <a:rPr lang="en-US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цифровые 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6x3</a:t>
            </a:r>
          </a:p>
          <a:p>
            <a:r>
              <a:rPr lang="en-US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spc="310" dirty="0" err="1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медиафасады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1400" spc="310" dirty="0">
              <a:solidFill>
                <a:srgbClr val="512B4A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spc="310" dirty="0" err="1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ситиборды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2.7Х3.7</a:t>
            </a:r>
          </a:p>
        </p:txBody>
      </p:sp>
    </p:spTree>
    <p:extLst>
      <p:ext uri="{BB962C8B-B14F-4D97-AF65-F5344CB8AC3E}">
        <p14:creationId xmlns:p14="http://schemas.microsoft.com/office/powerpoint/2010/main" val="35903907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val 36"/>
          <p:cNvSpPr/>
          <p:nvPr/>
        </p:nvSpPr>
        <p:spPr>
          <a:xfrm>
            <a:off x="1017980" y="2365983"/>
            <a:ext cx="1261272" cy="1261272"/>
          </a:xfrm>
          <a:prstGeom prst="ellipse">
            <a:avLst/>
          </a:prstGeom>
          <a:solidFill>
            <a:srgbClr val="E89E95"/>
          </a:solidFill>
          <a:ln w="63500" cap="rnd">
            <a:solidFill>
              <a:srgbClr val="E89E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80</a:t>
            </a:r>
            <a:r>
              <a:rPr lang="en-US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ТЫС</a:t>
            </a:r>
            <a:endParaRPr lang="en-US" sz="120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Посещений в месяц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608" y="397842"/>
            <a:ext cx="2983189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ИНТЕРНЕТ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12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36"/>
          <p:cNvSpPr/>
          <p:nvPr/>
        </p:nvSpPr>
        <p:spPr>
          <a:xfrm>
            <a:off x="994059" y="3878436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02:40</a:t>
            </a:r>
            <a:endParaRPr lang="en-US" sz="110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Среднее время на сайте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36"/>
          <p:cNvSpPr/>
          <p:nvPr/>
        </p:nvSpPr>
        <p:spPr>
          <a:xfrm>
            <a:off x="4055686" y="3878436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496144</a:t>
            </a:r>
            <a:endParaRPr lang="en-US" sz="1100" spc="-15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Количество кликов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2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423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Управляющая кнопка: далее 423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42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426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Управляющая кнопка: далее 426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95999" y="487688"/>
            <a:ext cx="5111029" cy="5719639"/>
            <a:chOff x="6095999" y="487688"/>
            <a:chExt cx="5111029" cy="5719639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931" y="487688"/>
              <a:ext cx="3339578" cy="1670833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619300"/>
              <a:ext cx="5111029" cy="2588027"/>
            </a:xfrm>
            <a:prstGeom prst="rect">
              <a:avLst/>
            </a:prstGeom>
          </p:spPr>
        </p:pic>
      </p:grpSp>
      <p:sp>
        <p:nvSpPr>
          <p:cNvPr id="324" name="Oval 36"/>
          <p:cNvSpPr/>
          <p:nvPr/>
        </p:nvSpPr>
        <p:spPr>
          <a:xfrm>
            <a:off x="4055686" y="2365983"/>
            <a:ext cx="1261272" cy="1261272"/>
          </a:xfrm>
          <a:prstGeom prst="ellipse">
            <a:avLst/>
          </a:prstGeom>
          <a:solidFill>
            <a:srgbClr val="E89E95"/>
          </a:solidFill>
          <a:ln w="63500" cap="rnd">
            <a:solidFill>
              <a:srgbClr val="E89E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8,84</a:t>
            </a:r>
            <a:endParaRPr lang="en-US" sz="140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Глубина просмотра</a:t>
            </a:r>
            <a:endParaRPr lang="en-US" sz="110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0" name="Oval 36"/>
          <p:cNvSpPr/>
          <p:nvPr/>
        </p:nvSpPr>
        <p:spPr>
          <a:xfrm>
            <a:off x="2524872" y="3869410"/>
            <a:ext cx="1261272" cy="1261272"/>
          </a:xfrm>
          <a:prstGeom prst="ellipse">
            <a:avLst/>
          </a:prstGeom>
          <a:solidFill>
            <a:srgbClr val="E89E95"/>
          </a:solidFill>
          <a:ln w="63500" cap="rnd">
            <a:solidFill>
              <a:srgbClr val="E89E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3,2</a:t>
            </a:r>
            <a:r>
              <a:rPr lang="en-US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МЛН</a:t>
            </a:r>
            <a:endParaRPr lang="en-US" sz="1200" spc="-15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Количество показов РК</a:t>
            </a:r>
            <a:endParaRPr lang="en-US" sz="110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28526" y="2365984"/>
            <a:ext cx="1261272" cy="1261273"/>
            <a:chOff x="2528526" y="2365984"/>
            <a:chExt cx="1261272" cy="1261273"/>
          </a:xfrm>
        </p:grpSpPr>
        <p:sp>
          <p:nvSpPr>
            <p:cNvPr id="21" name="Oval 36"/>
            <p:cNvSpPr/>
            <p:nvPr/>
          </p:nvSpPr>
          <p:spPr>
            <a:xfrm>
              <a:off x="2528526" y="2365985"/>
              <a:ext cx="1261272" cy="1261272"/>
            </a:xfrm>
            <a:prstGeom prst="ellipse">
              <a:avLst/>
            </a:prstGeom>
            <a:noFill/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-15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11,41</a:t>
              </a:r>
              <a:r>
                <a:rPr lang="en-US" sz="1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  <a:endParaRPr lang="en-US" sz="2000" dirty="0" smtClean="0">
                <a:solidFill>
                  <a:srgbClr val="512B4A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Рейтинг отказов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4" name="Полилиния 373"/>
            <p:cNvSpPr/>
            <p:nvPr/>
          </p:nvSpPr>
          <p:spPr>
            <a:xfrm>
              <a:off x="3159159" y="2365984"/>
              <a:ext cx="445927" cy="184709"/>
            </a:xfrm>
            <a:custGeom>
              <a:avLst/>
              <a:gdLst>
                <a:gd name="connsiteX0" fmla="*/ 448712 w 963606"/>
                <a:gd name="connsiteY0" fmla="*/ 0 h 365711"/>
                <a:gd name="connsiteX1" fmla="*/ 894639 w 963606"/>
                <a:gd name="connsiteY1" fmla="*/ 184709 h 365711"/>
                <a:gd name="connsiteX2" fmla="*/ 963606 w 963606"/>
                <a:gd name="connsiteY2" fmla="*/ 268299 h 365711"/>
                <a:gd name="connsiteX3" fmla="*/ 0 w 963606"/>
                <a:gd name="connsiteY3" fmla="*/ 365711 h 365711"/>
                <a:gd name="connsiteX4" fmla="*/ 448712 w 963606"/>
                <a:gd name="connsiteY4" fmla="*/ 0 h 365711"/>
                <a:gd name="connsiteX0" fmla="*/ 0 w 1055046"/>
                <a:gd name="connsiteY0" fmla="*/ 365711 h 365711"/>
                <a:gd name="connsiteX1" fmla="*/ 448712 w 1055046"/>
                <a:gd name="connsiteY1" fmla="*/ 0 h 365711"/>
                <a:gd name="connsiteX2" fmla="*/ 894639 w 1055046"/>
                <a:gd name="connsiteY2" fmla="*/ 184709 h 365711"/>
                <a:gd name="connsiteX3" fmla="*/ 1055046 w 1055046"/>
                <a:gd name="connsiteY3" fmla="*/ 359739 h 365711"/>
                <a:gd name="connsiteX0" fmla="*/ 0 w 606334"/>
                <a:gd name="connsiteY0" fmla="*/ 0 h 359739"/>
                <a:gd name="connsiteX1" fmla="*/ 445927 w 606334"/>
                <a:gd name="connsiteY1" fmla="*/ 184709 h 359739"/>
                <a:gd name="connsiteX2" fmla="*/ 606334 w 606334"/>
                <a:gd name="connsiteY2" fmla="*/ 359739 h 359739"/>
                <a:gd name="connsiteX0" fmla="*/ 0 w 445927"/>
                <a:gd name="connsiteY0" fmla="*/ 0 h 184709"/>
                <a:gd name="connsiteX1" fmla="*/ 445927 w 445927"/>
                <a:gd name="connsiteY1" fmla="*/ 184709 h 1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927" h="184709">
                  <a:moveTo>
                    <a:pt x="0" y="0"/>
                  </a:moveTo>
                  <a:cubicBezTo>
                    <a:pt x="174146" y="0"/>
                    <a:pt x="331805" y="70586"/>
                    <a:pt x="445927" y="184709"/>
                  </a:cubicBezTo>
                </a:path>
              </a:pathLst>
            </a:custGeom>
            <a:noFill/>
            <a:ln w="63500" cap="rnd">
              <a:solidFill>
                <a:srgbClr val="512B4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8628867" y="2471693"/>
            <a:ext cx="11067" cy="834434"/>
          </a:xfrm>
          <a:prstGeom prst="line">
            <a:avLst/>
          </a:prstGeom>
          <a:ln w="63500" cap="rnd">
            <a:solidFill>
              <a:schemeClr val="bg1">
                <a:lumMod val="85000"/>
                <a:alpha val="50000"/>
              </a:schemeClr>
            </a:solidFill>
            <a:round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915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64" grpId="0" animBg="1"/>
      <p:bldP spid="34" grpId="0" animBg="1"/>
      <p:bldP spid="324" grpId="0" animBg="1"/>
      <p:bldP spid="3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3"/>
          <p:cNvGraphicFramePr/>
          <p:nvPr>
            <p:extLst>
              <p:ext uri="{D42A27DB-BD31-4B8C-83A1-F6EECF244321}">
                <p14:modId xmlns:p14="http://schemas.microsoft.com/office/powerpoint/2010/main" val="4105510659"/>
              </p:ext>
            </p:extLst>
          </p:nvPr>
        </p:nvGraphicFramePr>
        <p:xfrm>
          <a:off x="4353636" y="1044173"/>
          <a:ext cx="6853391" cy="852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14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67" name="WebSiteName">
            <a:hlinkClick r:id="rId3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608" y="397842"/>
            <a:ext cx="5899051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САЙТ МЕТРОПОЛИС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9608" y="3548419"/>
            <a:ext cx="3863587" cy="2416228"/>
            <a:chOff x="559608" y="3548419"/>
            <a:chExt cx="3863587" cy="24162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08" y="3548419"/>
              <a:ext cx="3863587" cy="241622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249" y="3711388"/>
              <a:ext cx="2946252" cy="191486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34756" y="6491101"/>
            <a:ext cx="3175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Источник: экспертиза OMD OM Group</a:t>
            </a:r>
          </a:p>
        </p:txBody>
      </p:sp>
      <p:sp>
        <p:nvSpPr>
          <p:cNvPr id="19" name="Rectangle 5"/>
          <p:cNvSpPr/>
          <p:nvPr/>
        </p:nvSpPr>
        <p:spPr>
          <a:xfrm>
            <a:off x="889023" y="1462905"/>
            <a:ext cx="3111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Отличается 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более высокими показателями качества привлеченной аудитории в сравнении с конкурентами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0064" y="1462905"/>
            <a:ext cx="978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Визитов в месяц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2494" y="1462905"/>
            <a:ext cx="1133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Страницы / Сессии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8894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P spid="19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608" y="397842"/>
            <a:ext cx="193482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МЕТРО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14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36"/>
          <p:cNvSpPr/>
          <p:nvPr/>
        </p:nvSpPr>
        <p:spPr>
          <a:xfrm>
            <a:off x="994059" y="3878436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191 </a:t>
            </a:r>
            <a:r>
              <a:rPr lang="ru-RU" sz="12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МЛН</a:t>
            </a:r>
            <a:endParaRPr lang="en-US" sz="1200" spc="-15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OTS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2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423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Управляющая кнопка: далее 423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42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426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Управляющая кнопка: далее 426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9608" y="1015328"/>
            <a:ext cx="4527843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31% ПОСЕТИТЕЛЕЙ  ПРИЕЗЖАЮТ</a:t>
            </a:r>
          </a:p>
          <a:p>
            <a:r>
              <a:rPr lang="ru-RU" sz="1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В МЕТРОПОЛИС НА МЕТРО</a:t>
            </a:r>
            <a:endParaRPr lang="en-US" sz="1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939801" y="2328077"/>
            <a:ext cx="3111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310" dirty="0" smtClean="0">
                <a:solidFill>
                  <a:srgbClr val="512B4A"/>
                </a:solidFill>
                <a:latin typeface="GillSans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ОХВАТ ЗАМОСКВОРЕЦКОЙ ЛИНИИ И В МЕСТАХ УЗЛОВЫХ ПЕРЕСАДОК С КОЛЬЦЕВОЙ ЛИНИИ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9" name="Oval 36"/>
          <p:cNvSpPr/>
          <p:nvPr/>
        </p:nvSpPr>
        <p:spPr>
          <a:xfrm>
            <a:off x="4635443" y="3894543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11,1 </a:t>
            </a:r>
            <a:r>
              <a:rPr lang="ru-RU" sz="12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МЛН</a:t>
            </a:r>
            <a:endParaRPr lang="en-US" sz="1200" spc="-15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OTS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val 36"/>
          <p:cNvSpPr/>
          <p:nvPr/>
        </p:nvSpPr>
        <p:spPr>
          <a:xfrm>
            <a:off x="6166256" y="3885517"/>
            <a:ext cx="1261272" cy="1261272"/>
          </a:xfrm>
          <a:prstGeom prst="ellipse">
            <a:avLst/>
          </a:prstGeom>
          <a:solidFill>
            <a:srgbClr val="E89E95"/>
          </a:solidFill>
          <a:ln w="63500" cap="rnd">
            <a:solidFill>
              <a:srgbClr val="E89E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135170</a:t>
            </a:r>
            <a:endParaRPr lang="en-US" sz="1200" spc="-15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Количество кликов</a:t>
            </a:r>
            <a:endParaRPr lang="en-US" sz="110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5"/>
          <p:cNvSpPr/>
          <p:nvPr/>
        </p:nvSpPr>
        <p:spPr>
          <a:xfrm>
            <a:off x="4581185" y="2344184"/>
            <a:ext cx="3230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310" dirty="0" smtClean="0">
                <a:solidFill>
                  <a:srgbClr val="512B4A"/>
                </a:solidFill>
                <a:latin typeface="GillSans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+ БАННЕРНАЯ РЕКЛАМА НА СТАРТОВОЙ СТРАНИЦЕ METRO WI-FI НА ЗАМОСКВОРЕЦКОЙ ЛИНИИ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524872" y="3875397"/>
            <a:ext cx="1261275" cy="1261274"/>
            <a:chOff x="1017982" y="3875397"/>
            <a:chExt cx="1261275" cy="1261274"/>
          </a:xfrm>
        </p:grpSpPr>
        <p:sp>
          <p:nvSpPr>
            <p:cNvPr id="36" name="Oval 36"/>
            <p:cNvSpPr/>
            <p:nvPr/>
          </p:nvSpPr>
          <p:spPr>
            <a:xfrm>
              <a:off x="1017985" y="3875399"/>
              <a:ext cx="1261272" cy="1261272"/>
            </a:xfrm>
            <a:prstGeom prst="ellipse">
              <a:avLst/>
            </a:prstGeom>
            <a:noFill/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r>
                <a:rPr lang="ru-RU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lang="en-US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  <a:p>
              <a:pPr algn="ctr"/>
              <a:r>
                <a:rPr lang="ru-RU" sz="11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Охват</a:t>
              </a:r>
              <a:endParaRPr lang="en-US" sz="1100" dirty="0">
                <a:solidFill>
                  <a:srgbClr val="512B4A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017982" y="3875397"/>
              <a:ext cx="1261273" cy="1261273"/>
            </a:xfrm>
            <a:custGeom>
              <a:avLst/>
              <a:gdLst>
                <a:gd name="connsiteX0" fmla="*/ 551501 w 1103002"/>
                <a:gd name="connsiteY0" fmla="*/ 0 h 1103002"/>
                <a:gd name="connsiteX1" fmla="*/ 1103002 w 1103002"/>
                <a:gd name="connsiteY1" fmla="*/ 551501 h 1103002"/>
                <a:gd name="connsiteX2" fmla="*/ 551501 w 1103002"/>
                <a:gd name="connsiteY2" fmla="*/ 1103002 h 1103002"/>
                <a:gd name="connsiteX3" fmla="*/ 0 w 1103002"/>
                <a:gd name="connsiteY3" fmla="*/ 551501 h 1103002"/>
                <a:gd name="connsiteX4" fmla="*/ 11205 w 1103002"/>
                <a:gd name="connsiteY4" fmla="*/ 440354 h 1103002"/>
                <a:gd name="connsiteX5" fmla="*/ 36500 w 1103002"/>
                <a:gd name="connsiteY5" fmla="*/ 358867 h 1103002"/>
                <a:gd name="connsiteX6" fmla="*/ 551501 w 1103002"/>
                <a:gd name="connsiteY6" fmla="*/ 358867 h 1103002"/>
                <a:gd name="connsiteX7" fmla="*/ 551501 w 1103002"/>
                <a:gd name="connsiteY7" fmla="*/ 0 h 1103002"/>
                <a:gd name="connsiteX0" fmla="*/ 551501 w 1103002"/>
                <a:gd name="connsiteY0" fmla="*/ 358867 h 1103002"/>
                <a:gd name="connsiteX1" fmla="*/ 551501 w 1103002"/>
                <a:gd name="connsiteY1" fmla="*/ 0 h 1103002"/>
                <a:gd name="connsiteX2" fmla="*/ 1103002 w 1103002"/>
                <a:gd name="connsiteY2" fmla="*/ 551501 h 1103002"/>
                <a:gd name="connsiteX3" fmla="*/ 551501 w 1103002"/>
                <a:gd name="connsiteY3" fmla="*/ 1103002 h 1103002"/>
                <a:gd name="connsiteX4" fmla="*/ 0 w 1103002"/>
                <a:gd name="connsiteY4" fmla="*/ 551501 h 1103002"/>
                <a:gd name="connsiteX5" fmla="*/ 11205 w 1103002"/>
                <a:gd name="connsiteY5" fmla="*/ 440354 h 1103002"/>
                <a:gd name="connsiteX6" fmla="*/ 127940 w 1103002"/>
                <a:gd name="connsiteY6" fmla="*/ 450307 h 1103002"/>
                <a:gd name="connsiteX0" fmla="*/ 551501 w 1103002"/>
                <a:gd name="connsiteY0" fmla="*/ 0 h 1103002"/>
                <a:gd name="connsiteX1" fmla="*/ 1103002 w 1103002"/>
                <a:gd name="connsiteY1" fmla="*/ 551501 h 1103002"/>
                <a:gd name="connsiteX2" fmla="*/ 551501 w 1103002"/>
                <a:gd name="connsiteY2" fmla="*/ 1103002 h 1103002"/>
                <a:gd name="connsiteX3" fmla="*/ 0 w 1103002"/>
                <a:gd name="connsiteY3" fmla="*/ 551501 h 1103002"/>
                <a:gd name="connsiteX4" fmla="*/ 11205 w 1103002"/>
                <a:gd name="connsiteY4" fmla="*/ 440354 h 1103002"/>
                <a:gd name="connsiteX5" fmla="*/ 127940 w 1103002"/>
                <a:gd name="connsiteY5" fmla="*/ 450307 h 1103002"/>
                <a:gd name="connsiteX0" fmla="*/ 551501 w 1103002"/>
                <a:gd name="connsiteY0" fmla="*/ 0 h 1103002"/>
                <a:gd name="connsiteX1" fmla="*/ 1103002 w 1103002"/>
                <a:gd name="connsiteY1" fmla="*/ 551501 h 1103002"/>
                <a:gd name="connsiteX2" fmla="*/ 551501 w 1103002"/>
                <a:gd name="connsiteY2" fmla="*/ 1103002 h 1103002"/>
                <a:gd name="connsiteX3" fmla="*/ 0 w 1103002"/>
                <a:gd name="connsiteY3" fmla="*/ 551501 h 1103002"/>
                <a:gd name="connsiteX4" fmla="*/ 11205 w 1103002"/>
                <a:gd name="connsiteY4" fmla="*/ 440354 h 110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002" h="1103002">
                  <a:moveTo>
                    <a:pt x="551501" y="0"/>
                  </a:moveTo>
                  <a:cubicBezTo>
                    <a:pt x="856087" y="0"/>
                    <a:pt x="1103002" y="246915"/>
                    <a:pt x="1103002" y="551501"/>
                  </a:cubicBezTo>
                  <a:cubicBezTo>
                    <a:pt x="1103002" y="856087"/>
                    <a:pt x="856087" y="1103002"/>
                    <a:pt x="551501" y="1103002"/>
                  </a:cubicBezTo>
                  <a:cubicBezTo>
                    <a:pt x="246915" y="1103002"/>
                    <a:pt x="0" y="856087"/>
                    <a:pt x="0" y="551501"/>
                  </a:cubicBezTo>
                  <a:cubicBezTo>
                    <a:pt x="0" y="513428"/>
                    <a:pt x="3858" y="476256"/>
                    <a:pt x="11205" y="440354"/>
                  </a:cubicBezTo>
                </a:path>
              </a:pathLst>
            </a:custGeom>
            <a:noFill/>
            <a:ln w="63500" cap="rnd">
              <a:solidFill>
                <a:srgbClr val="512B4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081131" y="608178"/>
            <a:ext cx="3109384" cy="4817439"/>
            <a:chOff x="8081131" y="608178"/>
            <a:chExt cx="3109384" cy="4817439"/>
          </a:xfrm>
        </p:grpSpPr>
        <p:pic>
          <p:nvPicPr>
            <p:cNvPr id="39" name="Picture 7" descr="C:\Users\EAB5D~1.DER\AppData\Local\Temp\Rar$DIa0.606\Войковская 19 БИ1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1" t="18591" r="14490" b="19851"/>
            <a:stretch/>
          </p:blipFill>
          <p:spPr bwMode="auto">
            <a:xfrm>
              <a:off x="8081131" y="3535208"/>
              <a:ext cx="3109384" cy="1890409"/>
            </a:xfrm>
            <a:prstGeom prst="rect">
              <a:avLst/>
            </a:prstGeom>
            <a:noFill/>
            <a:ln>
              <a:noFill/>
            </a:ln>
            <a:extLst/>
          </p:spPr>
        </p:pic>
        <p:grpSp>
          <p:nvGrpSpPr>
            <p:cNvPr id="3" name="Группа 2"/>
            <p:cNvGrpSpPr/>
            <p:nvPr/>
          </p:nvGrpSpPr>
          <p:grpSpPr>
            <a:xfrm>
              <a:off x="8217275" y="608178"/>
              <a:ext cx="1643583" cy="3307949"/>
              <a:chOff x="8276824" y="771556"/>
              <a:chExt cx="1772100" cy="3566607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824" y="771556"/>
                <a:ext cx="1772100" cy="3566607"/>
              </a:xfrm>
              <a:prstGeom prst="rect">
                <a:avLst/>
              </a:prstGeom>
            </p:spPr>
          </p:pic>
          <p:pic>
            <p:nvPicPr>
              <p:cNvPr id="40" name="Picture 1" descr="C:\Users\g.abshilava\Desktop\Новая папка (2)\ТГБ_планшет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847"/>
              <a:stretch/>
            </p:blipFill>
            <p:spPr bwMode="auto">
              <a:xfrm>
                <a:off x="8430300" y="1185828"/>
                <a:ext cx="1476490" cy="2692471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9486037" y="992406"/>
              <a:ext cx="1643583" cy="3307949"/>
              <a:chOff x="10045267" y="2704888"/>
              <a:chExt cx="1772100" cy="3566607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5267" y="2704888"/>
                <a:ext cx="1772100" cy="3566607"/>
              </a:xfrm>
              <a:prstGeom prst="rect">
                <a:avLst/>
              </a:prstGeom>
            </p:spPr>
          </p:pic>
          <p:pic>
            <p:nvPicPr>
              <p:cNvPr id="41" name="Picture 3" descr="C:\Users\g.abshilava\Desktop\Новая папка (2)\Переход_планшет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505"/>
              <a:stretch/>
            </p:blipFill>
            <p:spPr bwMode="auto">
              <a:xfrm>
                <a:off x="10191698" y="3110624"/>
                <a:ext cx="1489511" cy="270100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10532465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7" grpId="0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608" y="397842"/>
            <a:ext cx="2053447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РАДИО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15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36"/>
          <p:cNvSpPr/>
          <p:nvPr/>
        </p:nvSpPr>
        <p:spPr>
          <a:xfrm>
            <a:off x="939800" y="4602054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1421</a:t>
            </a:r>
            <a:endParaRPr lang="en-US" sz="120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ы</a:t>
            </a:r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ход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2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423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Управляющая кнопка: далее 423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42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426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Управляющая кнопка: далее 426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9608" y="1015328"/>
            <a:ext cx="5196294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70% ЦЕЛЕВОЙ АУДИТОРИИ СЛУШАЮТ</a:t>
            </a:r>
          </a:p>
          <a:p>
            <a:r>
              <a:rPr lang="ru-RU" sz="1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РАДИО В ТЕЧЕНИЕ ДНЯ</a:t>
            </a:r>
            <a:endParaRPr lang="en-US" sz="1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36"/>
          <p:cNvSpPr/>
          <p:nvPr/>
        </p:nvSpPr>
        <p:spPr>
          <a:xfrm>
            <a:off x="6835805" y="4615304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lang="en-US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МЛН</a:t>
            </a:r>
            <a:endParaRPr lang="en-US" sz="1200" spc="-15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OTS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val 36"/>
          <p:cNvSpPr/>
          <p:nvPr/>
        </p:nvSpPr>
        <p:spPr>
          <a:xfrm>
            <a:off x="9860541" y="4528081"/>
            <a:ext cx="1261272" cy="1261272"/>
          </a:xfrm>
          <a:prstGeom prst="ellipse">
            <a:avLst/>
          </a:prstGeom>
          <a:solidFill>
            <a:srgbClr val="E89E95"/>
          </a:solidFill>
          <a:ln w="63500" cap="rnd">
            <a:solidFill>
              <a:srgbClr val="E89E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1200" dirty="0" smtClean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Частота</a:t>
            </a:r>
            <a:endParaRPr lang="en-US" sz="120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87802" y="4615303"/>
            <a:ext cx="1261273" cy="1261274"/>
            <a:chOff x="2524875" y="3875397"/>
            <a:chExt cx="1261273" cy="1261274"/>
          </a:xfrm>
        </p:grpSpPr>
        <p:sp>
          <p:nvSpPr>
            <p:cNvPr id="36" name="Oval 36"/>
            <p:cNvSpPr/>
            <p:nvPr/>
          </p:nvSpPr>
          <p:spPr>
            <a:xfrm>
              <a:off x="2524875" y="3875399"/>
              <a:ext cx="1261272" cy="1261272"/>
            </a:xfrm>
            <a:prstGeom prst="ellipse">
              <a:avLst/>
            </a:prstGeom>
            <a:noFill/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56</a:t>
              </a:r>
              <a:r>
                <a:rPr lang="en-US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  <a:p>
              <a:pPr algn="ctr"/>
              <a:r>
                <a:rPr lang="ru-RU" sz="11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Охват</a:t>
              </a:r>
              <a:endParaRPr lang="en-US" sz="1100" dirty="0">
                <a:solidFill>
                  <a:srgbClr val="512B4A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028416" y="3875397"/>
              <a:ext cx="757732" cy="1261273"/>
            </a:xfrm>
            <a:custGeom>
              <a:avLst/>
              <a:gdLst>
                <a:gd name="connsiteX0" fmla="*/ 351241 w 981877"/>
                <a:gd name="connsiteY0" fmla="*/ 0 h 1261273"/>
                <a:gd name="connsiteX1" fmla="*/ 981877 w 981877"/>
                <a:gd name="connsiteY1" fmla="*/ 630637 h 1261273"/>
                <a:gd name="connsiteX2" fmla="*/ 351241 w 981877"/>
                <a:gd name="connsiteY2" fmla="*/ 1261273 h 1261273"/>
                <a:gd name="connsiteX3" fmla="*/ 224145 w 981877"/>
                <a:gd name="connsiteY3" fmla="*/ 1248461 h 1261273"/>
                <a:gd name="connsiteX4" fmla="*/ 166506 w 981877"/>
                <a:gd name="connsiteY4" fmla="*/ 1230569 h 1261273"/>
                <a:gd name="connsiteX5" fmla="*/ 210246 w 981877"/>
                <a:gd name="connsiteY5" fmla="*/ 1169691 h 1261273"/>
                <a:gd name="connsiteX6" fmla="*/ 300359 w 981877"/>
                <a:gd name="connsiteY6" fmla="*/ 830918 h 1261273"/>
                <a:gd name="connsiteX7" fmla="*/ 67727 w 981877"/>
                <a:gd name="connsiteY7" fmla="*/ 328484 h 1261273"/>
                <a:gd name="connsiteX8" fmla="*/ 0 w 981877"/>
                <a:gd name="connsiteY8" fmla="*/ 286270 h 1261273"/>
                <a:gd name="connsiteX9" fmla="*/ 351241 w 981877"/>
                <a:gd name="connsiteY9" fmla="*/ 0 h 1261273"/>
                <a:gd name="connsiteX0" fmla="*/ 289720 w 920356"/>
                <a:gd name="connsiteY0" fmla="*/ 0 h 1261273"/>
                <a:gd name="connsiteX1" fmla="*/ 920356 w 920356"/>
                <a:gd name="connsiteY1" fmla="*/ 630637 h 1261273"/>
                <a:gd name="connsiteX2" fmla="*/ 289720 w 920356"/>
                <a:gd name="connsiteY2" fmla="*/ 1261273 h 1261273"/>
                <a:gd name="connsiteX3" fmla="*/ 162624 w 920356"/>
                <a:gd name="connsiteY3" fmla="*/ 1248461 h 1261273"/>
                <a:gd name="connsiteX4" fmla="*/ 104985 w 920356"/>
                <a:gd name="connsiteY4" fmla="*/ 1230569 h 1261273"/>
                <a:gd name="connsiteX5" fmla="*/ 148725 w 920356"/>
                <a:gd name="connsiteY5" fmla="*/ 1169691 h 1261273"/>
                <a:gd name="connsiteX6" fmla="*/ 238838 w 920356"/>
                <a:gd name="connsiteY6" fmla="*/ 830918 h 1261273"/>
                <a:gd name="connsiteX7" fmla="*/ 6206 w 920356"/>
                <a:gd name="connsiteY7" fmla="*/ 328484 h 1261273"/>
                <a:gd name="connsiteX8" fmla="*/ 29919 w 920356"/>
                <a:gd name="connsiteY8" fmla="*/ 377710 h 1261273"/>
                <a:gd name="connsiteX0" fmla="*/ 259801 w 890437"/>
                <a:gd name="connsiteY0" fmla="*/ 0 h 1261273"/>
                <a:gd name="connsiteX1" fmla="*/ 890437 w 890437"/>
                <a:gd name="connsiteY1" fmla="*/ 630637 h 1261273"/>
                <a:gd name="connsiteX2" fmla="*/ 259801 w 890437"/>
                <a:gd name="connsiteY2" fmla="*/ 1261273 h 1261273"/>
                <a:gd name="connsiteX3" fmla="*/ 132705 w 890437"/>
                <a:gd name="connsiteY3" fmla="*/ 1248461 h 1261273"/>
                <a:gd name="connsiteX4" fmla="*/ 75066 w 890437"/>
                <a:gd name="connsiteY4" fmla="*/ 1230569 h 1261273"/>
                <a:gd name="connsiteX5" fmla="*/ 118806 w 890437"/>
                <a:gd name="connsiteY5" fmla="*/ 1169691 h 1261273"/>
                <a:gd name="connsiteX6" fmla="*/ 208919 w 890437"/>
                <a:gd name="connsiteY6" fmla="*/ 830918 h 1261273"/>
                <a:gd name="connsiteX7" fmla="*/ 0 w 890437"/>
                <a:gd name="connsiteY7" fmla="*/ 377710 h 1261273"/>
                <a:gd name="connsiteX0" fmla="*/ 184735 w 815371"/>
                <a:gd name="connsiteY0" fmla="*/ 0 h 1261273"/>
                <a:gd name="connsiteX1" fmla="*/ 815371 w 815371"/>
                <a:gd name="connsiteY1" fmla="*/ 630637 h 1261273"/>
                <a:gd name="connsiteX2" fmla="*/ 184735 w 815371"/>
                <a:gd name="connsiteY2" fmla="*/ 1261273 h 1261273"/>
                <a:gd name="connsiteX3" fmla="*/ 57639 w 815371"/>
                <a:gd name="connsiteY3" fmla="*/ 1248461 h 1261273"/>
                <a:gd name="connsiteX4" fmla="*/ 0 w 815371"/>
                <a:gd name="connsiteY4" fmla="*/ 1230569 h 1261273"/>
                <a:gd name="connsiteX5" fmla="*/ 43740 w 815371"/>
                <a:gd name="connsiteY5" fmla="*/ 1169691 h 1261273"/>
                <a:gd name="connsiteX6" fmla="*/ 133853 w 815371"/>
                <a:gd name="connsiteY6" fmla="*/ 830918 h 1261273"/>
                <a:gd name="connsiteX0" fmla="*/ 184735 w 815371"/>
                <a:gd name="connsiteY0" fmla="*/ 0 h 1261273"/>
                <a:gd name="connsiteX1" fmla="*/ 815371 w 815371"/>
                <a:gd name="connsiteY1" fmla="*/ 630637 h 1261273"/>
                <a:gd name="connsiteX2" fmla="*/ 184735 w 815371"/>
                <a:gd name="connsiteY2" fmla="*/ 1261273 h 1261273"/>
                <a:gd name="connsiteX3" fmla="*/ 57639 w 815371"/>
                <a:gd name="connsiteY3" fmla="*/ 1248461 h 1261273"/>
                <a:gd name="connsiteX4" fmla="*/ 0 w 815371"/>
                <a:gd name="connsiteY4" fmla="*/ 1230569 h 1261273"/>
                <a:gd name="connsiteX5" fmla="*/ 43740 w 815371"/>
                <a:gd name="connsiteY5" fmla="*/ 1169691 h 1261273"/>
                <a:gd name="connsiteX0" fmla="*/ 184735 w 815371"/>
                <a:gd name="connsiteY0" fmla="*/ 0 h 1261273"/>
                <a:gd name="connsiteX1" fmla="*/ 815371 w 815371"/>
                <a:gd name="connsiteY1" fmla="*/ 630637 h 1261273"/>
                <a:gd name="connsiteX2" fmla="*/ 184735 w 815371"/>
                <a:gd name="connsiteY2" fmla="*/ 1261273 h 1261273"/>
                <a:gd name="connsiteX3" fmla="*/ 57639 w 815371"/>
                <a:gd name="connsiteY3" fmla="*/ 1248461 h 1261273"/>
                <a:gd name="connsiteX4" fmla="*/ 0 w 815371"/>
                <a:gd name="connsiteY4" fmla="*/ 1230569 h 1261273"/>
                <a:gd name="connsiteX0" fmla="*/ 127096 w 757732"/>
                <a:gd name="connsiteY0" fmla="*/ 0 h 1261273"/>
                <a:gd name="connsiteX1" fmla="*/ 757732 w 757732"/>
                <a:gd name="connsiteY1" fmla="*/ 630637 h 1261273"/>
                <a:gd name="connsiteX2" fmla="*/ 127096 w 757732"/>
                <a:gd name="connsiteY2" fmla="*/ 1261273 h 1261273"/>
                <a:gd name="connsiteX3" fmla="*/ 0 w 757732"/>
                <a:gd name="connsiteY3" fmla="*/ 1248461 h 12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732" h="1261273">
                  <a:moveTo>
                    <a:pt x="127096" y="0"/>
                  </a:moveTo>
                  <a:cubicBezTo>
                    <a:pt x="475387" y="0"/>
                    <a:pt x="757732" y="282345"/>
                    <a:pt x="757732" y="630637"/>
                  </a:cubicBezTo>
                  <a:cubicBezTo>
                    <a:pt x="757732" y="978928"/>
                    <a:pt x="475387" y="1261273"/>
                    <a:pt x="127096" y="1261273"/>
                  </a:cubicBezTo>
                  <a:cubicBezTo>
                    <a:pt x="83560" y="1261273"/>
                    <a:pt x="41054" y="1256862"/>
                    <a:pt x="0" y="1248461"/>
                  </a:cubicBezTo>
                </a:path>
              </a:pathLst>
            </a:custGeom>
            <a:noFill/>
            <a:ln w="63500" cap="rnd">
              <a:solidFill>
                <a:srgbClr val="512B4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52556" y="1680785"/>
            <a:ext cx="6469257" cy="1531808"/>
            <a:chOff x="4652556" y="1680785"/>
            <a:chExt cx="6469257" cy="1531808"/>
          </a:xfrm>
        </p:grpSpPr>
        <p:pic>
          <p:nvPicPr>
            <p:cNvPr id="46" name="Picture 2" descr="http://download.loveradio.ru/pub/30981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100" y="2126094"/>
              <a:ext cx="928973" cy="91808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7" name="Picture 2" descr="http://freemobileapk.com/wp-content/uploads/2014/09/radioenergy_ap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685" y="2017057"/>
              <a:ext cx="1050017" cy="105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://vignette1.wikia.nocookie.net/radiopedia/images/1/11/Europa_Plus.png/revision/latest?cb=20121001191103&amp;path-prefix=r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556" y="2126094"/>
              <a:ext cx="1795582" cy="859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http://onair.ru/img/db/1003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664" y="2638815"/>
              <a:ext cx="1593149" cy="57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http://img12.nnm.me/b/b/0/9/7/ace1a51b78d3a78ba3dc78485c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8664" y="1680785"/>
              <a:ext cx="1521007" cy="766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5"/>
          <p:cNvSpPr/>
          <p:nvPr/>
        </p:nvSpPr>
        <p:spPr>
          <a:xfrm>
            <a:off x="699592" y="2017057"/>
            <a:ext cx="3111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Размещение на релевантных радиостанциях позволило увеличить частоту контакта с 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нашей аудиторией</a:t>
            </a:r>
            <a:endParaRPr lang="ru-RU" sz="1400" spc="310" dirty="0">
              <a:solidFill>
                <a:srgbClr val="512B4A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071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9" grpId="0" animBg="1"/>
      <p:bldP spid="30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741" b="-373"/>
          <a:stretch/>
        </p:blipFill>
        <p:spPr>
          <a:xfrm rot="21021523">
            <a:off x="7561786" y="353547"/>
            <a:ext cx="5703379" cy="6883583"/>
          </a:xfrm>
          <a:prstGeom prst="rect">
            <a:avLst/>
          </a:prstGeom>
        </p:spPr>
      </p:pic>
      <p:sp>
        <p:nvSpPr>
          <p:cNvPr id="29" name="Oval 36"/>
          <p:cNvSpPr/>
          <p:nvPr/>
        </p:nvSpPr>
        <p:spPr>
          <a:xfrm>
            <a:off x="988552" y="3894543"/>
            <a:ext cx="1261272" cy="1261272"/>
          </a:xfrm>
          <a:prstGeom prst="ellipse">
            <a:avLst/>
          </a:prstGeom>
          <a:solidFill>
            <a:srgbClr val="512B4A"/>
          </a:solidFill>
          <a:ln w="63500" cap="rnd">
            <a:solidFill>
              <a:srgbClr val="512B4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spc="-150" dirty="0" smtClean="0">
                <a:solidFill>
                  <a:schemeClr val="bg1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МЛН</a:t>
            </a:r>
            <a:endParaRPr lang="en-US" sz="1200" spc="-150" dirty="0">
              <a:solidFill>
                <a:schemeClr val="bg1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OTS</a:t>
            </a:r>
            <a:endParaRPr lang="en-US" sz="1100" dirty="0">
              <a:solidFill>
                <a:schemeClr val="bg1"/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608" y="397842"/>
            <a:ext cx="2303516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ПРЕССА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16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WebSiteName">
            <a:hlinkClick r:id="rId3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22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423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Управляющая кнопка: далее 423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42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426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Управляющая кнопка: далее 426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32" name="Rectangle 5"/>
          <p:cNvSpPr/>
          <p:nvPr/>
        </p:nvSpPr>
        <p:spPr>
          <a:xfrm>
            <a:off x="892644" y="1881800"/>
            <a:ext cx="31241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Бортовая пресса </a:t>
            </a:r>
            <a:r>
              <a:rPr lang="ru-RU" sz="1400" dirty="0" err="1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индустриеобразующих</a:t>
            </a:r>
            <a:r>
              <a:rPr lang="ru-RU" sz="1400" dirty="0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 авиалиний  позволяет </a:t>
            </a:r>
            <a:r>
              <a:rPr lang="ru-RU" sz="1400" dirty="0" err="1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таргетировать</a:t>
            </a:r>
            <a:r>
              <a:rPr lang="ru-RU" sz="1400" dirty="0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 высокодоходную ЦА через </a:t>
            </a:r>
            <a:r>
              <a:rPr lang="ru-RU" sz="1400" dirty="0" err="1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имиджевую</a:t>
            </a:r>
            <a:r>
              <a:rPr lang="ru-RU" sz="1400" dirty="0">
                <a:solidFill>
                  <a:srgbClr val="512B4A"/>
                </a:solidFill>
                <a:latin typeface="Georgia" panose="02040502050405020303" pitchFamily="18" charset="0"/>
                <a:ea typeface="BatangChe" pitchFamily="49" charset="-127"/>
              </a:rPr>
              <a:t> коммуникацию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24875" y="3875397"/>
            <a:ext cx="1261272" cy="1261274"/>
            <a:chOff x="2524875" y="3875397"/>
            <a:chExt cx="1261272" cy="1261274"/>
          </a:xfrm>
        </p:grpSpPr>
        <p:sp>
          <p:nvSpPr>
            <p:cNvPr id="36" name="Oval 36"/>
            <p:cNvSpPr/>
            <p:nvPr/>
          </p:nvSpPr>
          <p:spPr>
            <a:xfrm>
              <a:off x="2524875" y="3875399"/>
              <a:ext cx="1261272" cy="1261272"/>
            </a:xfrm>
            <a:prstGeom prst="ellipse">
              <a:avLst/>
            </a:prstGeom>
            <a:noFill/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r>
                <a:rPr lang="en-US" sz="24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  <a:p>
              <a:pPr algn="ctr"/>
              <a:r>
                <a:rPr lang="ru-RU" sz="110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Охват</a:t>
              </a:r>
              <a:endParaRPr lang="en-US" sz="1100" dirty="0">
                <a:solidFill>
                  <a:srgbClr val="512B4A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155513" y="3875397"/>
              <a:ext cx="599425" cy="444268"/>
            </a:xfrm>
            <a:custGeom>
              <a:avLst/>
              <a:gdLst>
                <a:gd name="connsiteX0" fmla="*/ 50826 w 650251"/>
                <a:gd name="connsiteY0" fmla="*/ 0 h 499260"/>
                <a:gd name="connsiteX1" fmla="*/ 631904 w 650251"/>
                <a:gd name="connsiteY1" fmla="*/ 385164 h 499260"/>
                <a:gd name="connsiteX2" fmla="*/ 650251 w 650251"/>
                <a:gd name="connsiteY2" fmla="*/ 444268 h 499260"/>
                <a:gd name="connsiteX3" fmla="*/ 534826 w 650251"/>
                <a:gd name="connsiteY3" fmla="*/ 441109 h 499260"/>
                <a:gd name="connsiteX4" fmla="*/ 254756 w 650251"/>
                <a:gd name="connsiteY4" fmla="*/ 456408 h 499260"/>
                <a:gd name="connsiteX5" fmla="*/ 0 w 650251"/>
                <a:gd name="connsiteY5" fmla="*/ 499260 h 499260"/>
                <a:gd name="connsiteX6" fmla="*/ 50826 w 650251"/>
                <a:gd name="connsiteY6" fmla="*/ 0 h 499260"/>
                <a:gd name="connsiteX0" fmla="*/ 50826 w 650457"/>
                <a:gd name="connsiteY0" fmla="*/ 0 h 514048"/>
                <a:gd name="connsiteX1" fmla="*/ 631904 w 650457"/>
                <a:gd name="connsiteY1" fmla="*/ 385164 h 514048"/>
                <a:gd name="connsiteX2" fmla="*/ 650251 w 650457"/>
                <a:gd name="connsiteY2" fmla="*/ 444268 h 514048"/>
                <a:gd name="connsiteX3" fmla="*/ 534826 w 650457"/>
                <a:gd name="connsiteY3" fmla="*/ 441109 h 514048"/>
                <a:gd name="connsiteX4" fmla="*/ 254756 w 650457"/>
                <a:gd name="connsiteY4" fmla="*/ 456408 h 514048"/>
                <a:gd name="connsiteX5" fmla="*/ 0 w 650457"/>
                <a:gd name="connsiteY5" fmla="*/ 499260 h 514048"/>
                <a:gd name="connsiteX6" fmla="*/ 650251 w 650457"/>
                <a:gd name="connsiteY6" fmla="*/ 499260 h 514048"/>
                <a:gd name="connsiteX7" fmla="*/ 50826 w 650457"/>
                <a:gd name="connsiteY7" fmla="*/ 0 h 514048"/>
                <a:gd name="connsiteX0" fmla="*/ 50826 w 707707"/>
                <a:gd name="connsiteY0" fmla="*/ 1191 h 541605"/>
                <a:gd name="connsiteX1" fmla="*/ 631904 w 707707"/>
                <a:gd name="connsiteY1" fmla="*/ 386355 h 541605"/>
                <a:gd name="connsiteX2" fmla="*/ 650251 w 707707"/>
                <a:gd name="connsiteY2" fmla="*/ 445459 h 541605"/>
                <a:gd name="connsiteX3" fmla="*/ 534826 w 707707"/>
                <a:gd name="connsiteY3" fmla="*/ 442300 h 541605"/>
                <a:gd name="connsiteX4" fmla="*/ 254756 w 707707"/>
                <a:gd name="connsiteY4" fmla="*/ 457599 h 541605"/>
                <a:gd name="connsiteX5" fmla="*/ 0 w 707707"/>
                <a:gd name="connsiteY5" fmla="*/ 500451 h 541605"/>
                <a:gd name="connsiteX6" fmla="*/ 650251 w 707707"/>
                <a:gd name="connsiteY6" fmla="*/ 500451 h 541605"/>
                <a:gd name="connsiteX7" fmla="*/ 650457 w 707707"/>
                <a:gd name="connsiteY7" fmla="*/ 515239 h 541605"/>
                <a:gd name="connsiteX8" fmla="*/ 50826 w 707707"/>
                <a:gd name="connsiteY8" fmla="*/ 1191 h 541605"/>
                <a:gd name="connsiteX0" fmla="*/ 50826 w 734641"/>
                <a:gd name="connsiteY0" fmla="*/ 1135 h 567411"/>
                <a:gd name="connsiteX1" fmla="*/ 631904 w 734641"/>
                <a:gd name="connsiteY1" fmla="*/ 386299 h 567411"/>
                <a:gd name="connsiteX2" fmla="*/ 650251 w 734641"/>
                <a:gd name="connsiteY2" fmla="*/ 445403 h 567411"/>
                <a:gd name="connsiteX3" fmla="*/ 534826 w 734641"/>
                <a:gd name="connsiteY3" fmla="*/ 442244 h 567411"/>
                <a:gd name="connsiteX4" fmla="*/ 254756 w 734641"/>
                <a:gd name="connsiteY4" fmla="*/ 457543 h 567411"/>
                <a:gd name="connsiteX5" fmla="*/ 0 w 734641"/>
                <a:gd name="connsiteY5" fmla="*/ 500395 h 567411"/>
                <a:gd name="connsiteX6" fmla="*/ 650251 w 734641"/>
                <a:gd name="connsiteY6" fmla="*/ 500395 h 567411"/>
                <a:gd name="connsiteX7" fmla="*/ 650457 w 734641"/>
                <a:gd name="connsiteY7" fmla="*/ 515183 h 567411"/>
                <a:gd name="connsiteX8" fmla="*/ 707707 w 734641"/>
                <a:gd name="connsiteY8" fmla="*/ 541549 h 567411"/>
                <a:gd name="connsiteX9" fmla="*/ 50826 w 734641"/>
                <a:gd name="connsiteY9" fmla="*/ 1135 h 567411"/>
                <a:gd name="connsiteX0" fmla="*/ 50826 w 799393"/>
                <a:gd name="connsiteY0" fmla="*/ 0 h 631854"/>
                <a:gd name="connsiteX1" fmla="*/ 631904 w 799393"/>
                <a:gd name="connsiteY1" fmla="*/ 385164 h 631854"/>
                <a:gd name="connsiteX2" fmla="*/ 650251 w 799393"/>
                <a:gd name="connsiteY2" fmla="*/ 444268 h 631854"/>
                <a:gd name="connsiteX3" fmla="*/ 534826 w 799393"/>
                <a:gd name="connsiteY3" fmla="*/ 441109 h 631854"/>
                <a:gd name="connsiteX4" fmla="*/ 254756 w 799393"/>
                <a:gd name="connsiteY4" fmla="*/ 456408 h 631854"/>
                <a:gd name="connsiteX5" fmla="*/ 0 w 799393"/>
                <a:gd name="connsiteY5" fmla="*/ 499260 h 631854"/>
                <a:gd name="connsiteX6" fmla="*/ 650251 w 799393"/>
                <a:gd name="connsiteY6" fmla="*/ 499260 h 631854"/>
                <a:gd name="connsiteX7" fmla="*/ 650457 w 799393"/>
                <a:gd name="connsiteY7" fmla="*/ 514048 h 631854"/>
                <a:gd name="connsiteX8" fmla="*/ 799147 w 799393"/>
                <a:gd name="connsiteY8" fmla="*/ 631854 h 631854"/>
                <a:gd name="connsiteX0" fmla="*/ 50826 w 707707"/>
                <a:gd name="connsiteY0" fmla="*/ 0 h 540414"/>
                <a:gd name="connsiteX1" fmla="*/ 631904 w 707707"/>
                <a:gd name="connsiteY1" fmla="*/ 385164 h 540414"/>
                <a:gd name="connsiteX2" fmla="*/ 650251 w 707707"/>
                <a:gd name="connsiteY2" fmla="*/ 444268 h 540414"/>
                <a:gd name="connsiteX3" fmla="*/ 534826 w 707707"/>
                <a:gd name="connsiteY3" fmla="*/ 441109 h 540414"/>
                <a:gd name="connsiteX4" fmla="*/ 254756 w 707707"/>
                <a:gd name="connsiteY4" fmla="*/ 456408 h 540414"/>
                <a:gd name="connsiteX5" fmla="*/ 0 w 707707"/>
                <a:gd name="connsiteY5" fmla="*/ 499260 h 540414"/>
                <a:gd name="connsiteX6" fmla="*/ 650251 w 707707"/>
                <a:gd name="connsiteY6" fmla="*/ 499260 h 540414"/>
                <a:gd name="connsiteX7" fmla="*/ 650457 w 707707"/>
                <a:gd name="connsiteY7" fmla="*/ 514048 h 540414"/>
                <a:gd name="connsiteX0" fmla="*/ 50826 w 650251"/>
                <a:gd name="connsiteY0" fmla="*/ 0 h 514048"/>
                <a:gd name="connsiteX1" fmla="*/ 631904 w 650251"/>
                <a:gd name="connsiteY1" fmla="*/ 385164 h 514048"/>
                <a:gd name="connsiteX2" fmla="*/ 650251 w 650251"/>
                <a:gd name="connsiteY2" fmla="*/ 444268 h 514048"/>
                <a:gd name="connsiteX3" fmla="*/ 534826 w 650251"/>
                <a:gd name="connsiteY3" fmla="*/ 441109 h 514048"/>
                <a:gd name="connsiteX4" fmla="*/ 254756 w 650251"/>
                <a:gd name="connsiteY4" fmla="*/ 456408 h 514048"/>
                <a:gd name="connsiteX5" fmla="*/ 0 w 650251"/>
                <a:gd name="connsiteY5" fmla="*/ 499260 h 514048"/>
                <a:gd name="connsiteX6" fmla="*/ 650251 w 650251"/>
                <a:gd name="connsiteY6" fmla="*/ 499260 h 514048"/>
                <a:gd name="connsiteX0" fmla="*/ 50826 w 650251"/>
                <a:gd name="connsiteY0" fmla="*/ 0 h 499260"/>
                <a:gd name="connsiteX1" fmla="*/ 631904 w 650251"/>
                <a:gd name="connsiteY1" fmla="*/ 385164 h 499260"/>
                <a:gd name="connsiteX2" fmla="*/ 650251 w 650251"/>
                <a:gd name="connsiteY2" fmla="*/ 444268 h 499260"/>
                <a:gd name="connsiteX3" fmla="*/ 534826 w 650251"/>
                <a:gd name="connsiteY3" fmla="*/ 441109 h 499260"/>
                <a:gd name="connsiteX4" fmla="*/ 254756 w 650251"/>
                <a:gd name="connsiteY4" fmla="*/ 456408 h 499260"/>
                <a:gd name="connsiteX5" fmla="*/ 0 w 650251"/>
                <a:gd name="connsiteY5" fmla="*/ 499260 h 499260"/>
                <a:gd name="connsiteX0" fmla="*/ 0 w 599425"/>
                <a:gd name="connsiteY0" fmla="*/ 0 h 456408"/>
                <a:gd name="connsiteX1" fmla="*/ 581078 w 599425"/>
                <a:gd name="connsiteY1" fmla="*/ 385164 h 456408"/>
                <a:gd name="connsiteX2" fmla="*/ 599425 w 599425"/>
                <a:gd name="connsiteY2" fmla="*/ 444268 h 456408"/>
                <a:gd name="connsiteX3" fmla="*/ 484000 w 599425"/>
                <a:gd name="connsiteY3" fmla="*/ 441109 h 456408"/>
                <a:gd name="connsiteX4" fmla="*/ 203930 w 599425"/>
                <a:gd name="connsiteY4" fmla="*/ 456408 h 456408"/>
                <a:gd name="connsiteX0" fmla="*/ 0 w 599425"/>
                <a:gd name="connsiteY0" fmla="*/ 0 h 444268"/>
                <a:gd name="connsiteX1" fmla="*/ 581078 w 599425"/>
                <a:gd name="connsiteY1" fmla="*/ 385164 h 444268"/>
                <a:gd name="connsiteX2" fmla="*/ 599425 w 599425"/>
                <a:gd name="connsiteY2" fmla="*/ 444268 h 444268"/>
                <a:gd name="connsiteX3" fmla="*/ 484000 w 599425"/>
                <a:gd name="connsiteY3" fmla="*/ 441109 h 444268"/>
                <a:gd name="connsiteX0" fmla="*/ 0 w 599425"/>
                <a:gd name="connsiteY0" fmla="*/ 0 h 444268"/>
                <a:gd name="connsiteX1" fmla="*/ 581078 w 599425"/>
                <a:gd name="connsiteY1" fmla="*/ 385164 h 444268"/>
                <a:gd name="connsiteX2" fmla="*/ 599425 w 599425"/>
                <a:gd name="connsiteY2" fmla="*/ 444268 h 44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425" h="444268">
                  <a:moveTo>
                    <a:pt x="0" y="0"/>
                  </a:moveTo>
                  <a:cubicBezTo>
                    <a:pt x="261218" y="0"/>
                    <a:pt x="485342" y="158819"/>
                    <a:pt x="581078" y="385164"/>
                  </a:cubicBezTo>
                  <a:lnTo>
                    <a:pt x="599425" y="444268"/>
                  </a:lnTo>
                </a:path>
              </a:pathLst>
            </a:custGeom>
            <a:noFill/>
            <a:ln w="63500" cap="rnd">
              <a:solidFill>
                <a:srgbClr val="512B4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66734" y="3892653"/>
            <a:ext cx="2649280" cy="1381893"/>
            <a:chOff x="4666734" y="3892653"/>
            <a:chExt cx="2649280" cy="1381893"/>
          </a:xfrm>
        </p:grpSpPr>
        <p:pic>
          <p:nvPicPr>
            <p:cNvPr id="40" name="Picture 2" descr="http://upload.wikimedia.org/wikipedia/de/9/9f/Aeroflot-Logo-195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16" y="3892653"/>
              <a:ext cx="1171298" cy="56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://www.easyjet.com/ejcms/cache/medialibrary/Images/Content/Landing%20page/EN/Transaero/640px-Transaero_Airlines_2010_svg1.ash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734" y="3949803"/>
              <a:ext cx="1123142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www.spr.ru/pages_logotip/998389/1806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94"/>
            <a:stretch/>
          </p:blipFill>
          <p:spPr bwMode="auto">
            <a:xfrm>
              <a:off x="5430997" y="4628582"/>
              <a:ext cx="1042008" cy="645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54833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949584501"/>
              </p:ext>
            </p:extLst>
          </p:nvPr>
        </p:nvGraphicFramePr>
        <p:xfrm>
          <a:off x="939799" y="1780675"/>
          <a:ext cx="10321759" cy="433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9608" y="397842"/>
            <a:ext cx="3712555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РЕЗУЛЬТАТЫ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17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WebSiteName">
            <a:hlinkClick r:id="rId3"/>
          </p:cNvPr>
          <p:cNvSpPr txBox="1"/>
          <p:nvPr/>
        </p:nvSpPr>
        <p:spPr>
          <a:xfrm>
            <a:off x="5364068" y="6441500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22" name="RightArrow"/>
          <p:cNvGrpSpPr/>
          <p:nvPr/>
        </p:nvGrpSpPr>
        <p:grpSpPr>
          <a:xfrm rot="16200000"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423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Управляющая кнопка: далее 423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42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426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Управляющая кнопка: далее 426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9608" y="1015328"/>
            <a:ext cx="5742919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ИМИДЖЕВЫЙ ПАРАМЕТР БРЕНДА FASHION</a:t>
            </a:r>
          </a:p>
          <a:p>
            <a:r>
              <a:rPr lang="ru-RU" sz="1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ДОСТИГ ЦЕЛЕВОЙ ОТМЕТКИ 80%</a:t>
            </a:r>
            <a:endParaRPr lang="en-US" sz="1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058" y="6441500"/>
            <a:ext cx="34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Опрос посетителей ТЦ Метрополис  (ноябрь 2014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Источники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: TNS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Conde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Nast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Россия 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50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1" r="18929" b="-1"/>
          <a:stretch/>
        </p:blipFill>
        <p:spPr>
          <a:xfrm>
            <a:off x="0" y="0"/>
            <a:ext cx="12192000" cy="6858000"/>
          </a:xfrm>
        </p:spPr>
      </p:pic>
      <p:grpSp>
        <p:nvGrpSpPr>
          <p:cNvPr id="15" name="RightArrow"/>
          <p:cNvGrpSpPr/>
          <p:nvPr/>
        </p:nvGrpSpPr>
        <p:grpSpPr>
          <a:xfrm>
            <a:off x="6152645" y="5946008"/>
            <a:ext cx="228600" cy="231398"/>
            <a:chOff x="952500" y="6495361"/>
            <a:chExt cx="228600" cy="231398"/>
          </a:xfrm>
        </p:grpSpPr>
        <p:sp>
          <p:nvSpPr>
            <p:cNvPr id="16" name="Right Arrow">
              <a:hlinkClick r:id="" action="ppaction://hlinkshowjump?jump=nextslide"/>
            </p:cNvPr>
            <p:cNvSpPr/>
            <p:nvPr/>
          </p:nvSpPr>
          <p:spPr>
            <a:xfrm rot="5400000"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08821" y="5946008"/>
            <a:ext cx="228600" cy="231398"/>
            <a:chOff x="595976" y="6495361"/>
            <a:chExt cx="228600" cy="231398"/>
          </a:xfrm>
        </p:grpSpPr>
        <p:sp>
          <p:nvSpPr>
            <p:cNvPr id="19" name="Left Arrow">
              <a:hlinkClick r:id="" action="ppaction://hlinkshowjump?jump=previousslide"/>
            </p:cNvPr>
            <p:cNvSpPr/>
            <p:nvPr/>
          </p:nvSpPr>
          <p:spPr>
            <a:xfrm rot="5400000">
              <a:off x="5959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sp>
          <p:nvSpPr>
            <p:cNvPr id="20" name="Управляющая кнопка: далее 19">
              <a:hlinkClick r:id="" action="ppaction://hlinkshowjump?jump=previousslide" highlightClick="1"/>
            </p:cNvPr>
            <p:cNvSpPr/>
            <p:nvPr/>
          </p:nvSpPr>
          <p:spPr>
            <a:xfrm>
              <a:off x="5959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aseline="-25000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631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1" y="901113"/>
            <a:ext cx="4090778" cy="387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675825"/>
            <a:ext cx="1219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spc="350" dirty="0">
                <a:solidFill>
                  <a:srgbClr val="A09FA0"/>
                </a:solidFill>
                <a:latin typeface="GillSansC" panose="00000500000000000000" pitchFamily="50" charset="0"/>
              </a:rPr>
              <a:t>СПАСИБО ЗА </a:t>
            </a:r>
            <a:r>
              <a:rPr lang="ru-RU" b="1" spc="350" dirty="0" smtClean="0">
                <a:solidFill>
                  <a:srgbClr val="A09FA0"/>
                </a:solidFill>
                <a:latin typeface="GillSansC" panose="00000500000000000000" pitchFamily="50" charset="0"/>
              </a:rPr>
              <a:t>ВНИМАНИЕ</a:t>
            </a:r>
            <a:endParaRPr lang="ru-RU" b="1" spc="350" dirty="0">
              <a:solidFill>
                <a:srgbClr val="A09FA0"/>
              </a:solidFill>
              <a:latin typeface="GillSans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73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608" y="397842"/>
            <a:ext cx="4772140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FASHION FIRST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03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95976" y="6495361"/>
            <a:ext cx="228600" cy="231398"/>
            <a:chOff x="5959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 rot="5400000">
              <a:off x="5959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5959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42" name="Rectangle 5"/>
          <p:cNvSpPr/>
          <p:nvPr/>
        </p:nvSpPr>
        <p:spPr>
          <a:xfrm>
            <a:off x="854108" y="1824762"/>
            <a:ext cx="3060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2014 году МЕТРОПОЛИС обновил арендаторский состав и провел кампанию по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репозиционированию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бренда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854108" y="3196432"/>
            <a:ext cx="306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Новый МЕТРОПОЛИС – куратор стиля. Место, где ты можешь узнать о современных трендах и найти новые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нишевые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бренды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6" name="Rectangle 9"/>
          <p:cNvSpPr/>
          <p:nvPr/>
        </p:nvSpPr>
        <p:spPr>
          <a:xfrm>
            <a:off x="854108" y="4568102"/>
            <a:ext cx="3060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МЕТРОПОЛИС – 150 новых магазинов известных мировых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брендов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39" y="1309955"/>
            <a:ext cx="4694705" cy="46631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10" y="3196432"/>
            <a:ext cx="891982" cy="89019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WebSiteName">
            <a:hlinkClick r:id="rId4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6217301" y="3689684"/>
            <a:ext cx="542513" cy="0"/>
          </a:xfrm>
          <a:prstGeom prst="line">
            <a:avLst/>
          </a:prstGeom>
          <a:ln w="63500" cap="rnd">
            <a:solidFill>
              <a:schemeClr val="bg1">
                <a:lumMod val="85000"/>
                <a:alpha val="50000"/>
              </a:schemeClr>
            </a:solidFill>
            <a:round/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7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608" y="397842"/>
            <a:ext cx="516327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ЦЕЛИ КАМПАНИИ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04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42" name="Rectangle 5"/>
          <p:cNvSpPr/>
          <p:nvPr/>
        </p:nvSpPr>
        <p:spPr>
          <a:xfrm>
            <a:off x="939801" y="1737919"/>
            <a:ext cx="3111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10" dirty="0" smtClean="0">
                <a:solidFill>
                  <a:srgbClr val="512B4A"/>
                </a:solidFill>
                <a:latin typeface="GillSans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МАРКЕТИНГОВАЯ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Увеличить проникновение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зоне охвата на 20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п.п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931456" y="2938769"/>
            <a:ext cx="338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10" dirty="0" smtClean="0">
                <a:solidFill>
                  <a:srgbClr val="512B4A"/>
                </a:solidFill>
                <a:latin typeface="GillSans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КОММУНИКАЦИОННАЯ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Заявить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о новом позиционировании бренда – куратор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стиля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6" name="Rectangle 9"/>
          <p:cNvSpPr/>
          <p:nvPr/>
        </p:nvSpPr>
        <p:spPr>
          <a:xfrm>
            <a:off x="939800" y="4139619"/>
            <a:ext cx="31114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10" dirty="0" smtClean="0">
                <a:solidFill>
                  <a:srgbClr val="512B4A"/>
                </a:solidFill>
                <a:latin typeface="GillSans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МЕДИА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Охватить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рекламным сообщением 60% ЦА на эффективной частоте 4+ в северном и северо-западном округах Москвы</a:t>
            </a:r>
          </a:p>
        </p:txBody>
      </p:sp>
      <p:sp>
        <p:nvSpPr>
          <p:cNvPr id="23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81184" y="1737650"/>
            <a:ext cx="7603524" cy="3767305"/>
            <a:chOff x="4581184" y="1737650"/>
            <a:chExt cx="7603524" cy="3767305"/>
          </a:xfrm>
        </p:grpSpPr>
        <p:pic>
          <p:nvPicPr>
            <p:cNvPr id="35" name="Рисунок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" b="2594"/>
            <a:stretch/>
          </p:blipFill>
          <p:spPr bwMode="auto">
            <a:xfrm>
              <a:off x="8456409" y="1737650"/>
              <a:ext cx="3728299" cy="178372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6" name="Рисунок 3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459"/>
            <a:stretch/>
          </p:blipFill>
          <p:spPr bwMode="auto">
            <a:xfrm>
              <a:off x="4581185" y="3712161"/>
              <a:ext cx="3711023" cy="179279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8" name="Рисунок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9"/>
            <a:stretch/>
          </p:blipFill>
          <p:spPr bwMode="auto">
            <a:xfrm>
              <a:off x="8456407" y="3723734"/>
              <a:ext cx="3728299" cy="17812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184" y="1737650"/>
              <a:ext cx="3711023" cy="1796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40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b="18952"/>
          <a:stretch/>
        </p:blipFill>
        <p:spPr>
          <a:xfrm>
            <a:off x="8784936" y="3252830"/>
            <a:ext cx="2404510" cy="1222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23482"/>
          <a:stretch/>
        </p:blipFill>
        <p:spPr>
          <a:xfrm>
            <a:off x="3639663" y="3264657"/>
            <a:ext cx="2360128" cy="1199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9266"/>
          <a:stretch/>
        </p:blipFill>
        <p:spPr>
          <a:xfrm>
            <a:off x="3636103" y="1772568"/>
            <a:ext cx="2400815" cy="11646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9608" y="397842"/>
            <a:ext cx="6436057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ЦЕЛЕВАЯ АУДИТОРИЯ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05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6" t="22225" r="9239" b="32936"/>
          <a:stretch/>
        </p:blipFill>
        <p:spPr>
          <a:xfrm>
            <a:off x="6229339" y="1769978"/>
            <a:ext cx="2372268" cy="114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093" r="7974" b="68512"/>
          <a:stretch/>
        </p:blipFill>
        <p:spPr>
          <a:xfrm>
            <a:off x="8801945" y="1769978"/>
            <a:ext cx="2399455" cy="115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b="58797"/>
          <a:stretch/>
        </p:blipFill>
        <p:spPr>
          <a:xfrm>
            <a:off x="1024497" y="3270151"/>
            <a:ext cx="2388747" cy="118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4672" r="2701" b="23864"/>
          <a:stretch/>
        </p:blipFill>
        <p:spPr>
          <a:xfrm>
            <a:off x="6202285" y="4812809"/>
            <a:ext cx="2413000" cy="11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b="70898"/>
          <a:stretch/>
        </p:blipFill>
        <p:spPr>
          <a:xfrm>
            <a:off x="6235425" y="3264656"/>
            <a:ext cx="2364351" cy="118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Рисунок 8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0"/>
          <a:stretch/>
        </p:blipFill>
        <p:spPr>
          <a:xfrm>
            <a:off x="1022350" y="4811484"/>
            <a:ext cx="2395448" cy="115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2990" r="12379" b="30556"/>
          <a:stretch/>
        </p:blipFill>
        <p:spPr>
          <a:xfrm>
            <a:off x="3607821" y="4805528"/>
            <a:ext cx="2391969" cy="116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Рисунок 8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5643" r="22835" b="34408"/>
          <a:stretch/>
        </p:blipFill>
        <p:spPr>
          <a:xfrm>
            <a:off x="8809862" y="4811258"/>
            <a:ext cx="2391538" cy="115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b="29020"/>
          <a:stretch/>
        </p:blipFill>
        <p:spPr>
          <a:xfrm>
            <a:off x="1028286" y="1769978"/>
            <a:ext cx="2379121" cy="115437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WebSiteName">
            <a:hlinkClick r:id="rId14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3964" y="2809030"/>
            <a:ext cx="1686680" cy="261610"/>
          </a:xfrm>
          <a:prstGeom prst="rect">
            <a:avLst/>
          </a:prstGeom>
          <a:solidFill>
            <a:srgbClr val="E89E95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Мужчины / Женщины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6738" y="2809030"/>
            <a:ext cx="752129" cy="261610"/>
          </a:xfrm>
          <a:prstGeom prst="rect">
            <a:avLst/>
          </a:prstGeom>
          <a:solidFill>
            <a:srgbClr val="512B4A"/>
          </a:solidFill>
        </p:spPr>
        <p:txBody>
          <a:bodyPr wrap="none" rtlCol="0">
            <a:spAutoFit/>
          </a:bodyPr>
          <a:lstStyle/>
          <a:p>
            <a:r>
              <a:rPr lang="ru-RU" sz="1100" cap="all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18-</a:t>
            </a:r>
            <a:r>
              <a:rPr lang="en-US" sz="1100" cap="all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5</a:t>
            </a:r>
            <a:r>
              <a:rPr lang="ru-RU" sz="1100" cap="all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5 </a:t>
            </a:r>
            <a:r>
              <a:rPr lang="en-US" sz="1100" cap="all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BC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2285" y="2809030"/>
            <a:ext cx="1441420" cy="261610"/>
          </a:xfrm>
          <a:prstGeom prst="rect">
            <a:avLst/>
          </a:prstGeom>
          <a:solidFill>
            <a:srgbClr val="E89E95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Городские жители 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4028" y="2806431"/>
            <a:ext cx="1888659" cy="261610"/>
          </a:xfrm>
          <a:prstGeom prst="rect">
            <a:avLst/>
          </a:prstGeom>
          <a:solidFill>
            <a:srgbClr val="512B4A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Состоятельные успешные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3964" y="4315794"/>
            <a:ext cx="1018227" cy="261610"/>
          </a:xfrm>
          <a:prstGeom prst="rect">
            <a:avLst/>
          </a:prstGeom>
          <a:solidFill>
            <a:srgbClr val="512B4A"/>
          </a:solidFill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Работающие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6738" y="4315794"/>
            <a:ext cx="864339" cy="261610"/>
          </a:xfrm>
          <a:prstGeom prst="rect">
            <a:avLst/>
          </a:prstGeom>
          <a:solidFill>
            <a:srgbClr val="E89E95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Семейные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9339" y="4315794"/>
            <a:ext cx="2002471" cy="430887"/>
          </a:xfrm>
          <a:prstGeom prst="rect">
            <a:avLst/>
          </a:prstGeom>
          <a:solidFill>
            <a:srgbClr val="512B4A"/>
          </a:solidFill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Отслеживают </a:t>
            </a:r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современные</a:t>
            </a:r>
            <a:endParaRPr lang="en-US" sz="1100" dirty="0" smtClean="0">
              <a:solidFill>
                <a:schemeClr val="bg1"/>
              </a:solidFill>
              <a:latin typeface="Georgia" panose="02040502050405020303" pitchFamily="18" charset="0"/>
              <a:ea typeface="BatangChe" pitchFamily="49" charset="-127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тенденции </a:t>
            </a:r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моды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84937" y="4315794"/>
            <a:ext cx="1592103" cy="261610"/>
          </a:xfrm>
          <a:prstGeom prst="rect">
            <a:avLst/>
          </a:prstGeom>
          <a:solidFill>
            <a:srgbClr val="E89E95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Высшее </a:t>
            </a:r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образование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5048" y="5780164"/>
            <a:ext cx="1963999" cy="430887"/>
          </a:xfrm>
          <a:prstGeom prst="rect">
            <a:avLst/>
          </a:prstGeom>
          <a:solidFill>
            <a:srgbClr val="E89E95"/>
          </a:solidFill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Проявляют интерес к </a:t>
            </a:r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моде</a:t>
            </a:r>
            <a:endParaRPr lang="en-US" sz="1100" dirty="0" smtClean="0">
              <a:solidFill>
                <a:schemeClr val="bg1"/>
              </a:solidFill>
              <a:latin typeface="Georgia" panose="02040502050405020303" pitchFamily="18" charset="0"/>
              <a:ea typeface="BatangChe" pitchFamily="49" charset="-127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и </a:t>
            </a:r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современным трендам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07822" y="5780164"/>
            <a:ext cx="2130711" cy="430887"/>
          </a:xfrm>
          <a:prstGeom prst="rect">
            <a:avLst/>
          </a:prstGeom>
          <a:solidFill>
            <a:srgbClr val="512B4A"/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Путешествуют</a:t>
            </a:r>
            <a:r>
              <a:rPr lang="en-US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. </a:t>
            </a:r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Любят делать</a:t>
            </a:r>
            <a:endParaRPr lang="en-US" sz="1100" dirty="0" smtClean="0">
              <a:solidFill>
                <a:schemeClr val="bg1"/>
              </a:solidFill>
              <a:latin typeface="Georgia" panose="02040502050405020303" pitchFamily="18" charset="0"/>
              <a:ea typeface="BatangChe" pitchFamily="49" charset="-127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покупки заграницей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94368" y="5780164"/>
            <a:ext cx="1949573" cy="430887"/>
          </a:xfrm>
          <a:prstGeom prst="rect">
            <a:avLst/>
          </a:prstGeom>
          <a:solidFill>
            <a:srgbClr val="E89E95"/>
          </a:solidFill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Готовы платить </a:t>
            </a:r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больше</a:t>
            </a:r>
            <a:endParaRPr lang="en-US" sz="1100" dirty="0" smtClean="0">
              <a:solidFill>
                <a:schemeClr val="bg1"/>
              </a:solidFill>
              <a:latin typeface="Georgia" panose="02040502050405020303" pitchFamily="18" charset="0"/>
              <a:ea typeface="BatangChe" pitchFamily="49" charset="-127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за </a:t>
            </a:r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качественные продукты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94028" y="5780164"/>
            <a:ext cx="2024913" cy="261610"/>
          </a:xfrm>
          <a:prstGeom prst="rect">
            <a:avLst/>
          </a:prstGeom>
          <a:solidFill>
            <a:srgbClr val="512B4A"/>
          </a:solidFill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eorgia" panose="02040502050405020303" pitchFamily="18" charset="0"/>
                <a:ea typeface="BatangChe" pitchFamily="49" charset="-127"/>
              </a:rPr>
              <a:t>Готовы к новым открытиям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8433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9608" y="397842"/>
            <a:ext cx="7814640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КАНАЛЫ КОММУНИКАЦИИ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26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06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095549" y="6286503"/>
            <a:ext cx="0" cy="111436"/>
          </a:xfrm>
          <a:prstGeom prst="line">
            <a:avLst/>
          </a:prstGeom>
          <a:ln w="9525">
            <a:solidFill>
              <a:srgbClr val="A09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095549" y="1145643"/>
            <a:ext cx="0" cy="111436"/>
          </a:xfrm>
          <a:prstGeom prst="line">
            <a:avLst/>
          </a:prstGeom>
          <a:ln w="9525">
            <a:solidFill>
              <a:srgbClr val="A09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8667171" y="3728683"/>
            <a:ext cx="0" cy="111436"/>
          </a:xfrm>
          <a:prstGeom prst="line">
            <a:avLst/>
          </a:prstGeom>
          <a:ln w="9525">
            <a:solidFill>
              <a:srgbClr val="A09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509174" y="3734108"/>
            <a:ext cx="0" cy="111436"/>
          </a:xfrm>
          <a:prstGeom prst="line">
            <a:avLst/>
          </a:prstGeom>
          <a:ln w="9525">
            <a:solidFill>
              <a:srgbClr val="A09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ge Number"/>
          <p:cNvSpPr txBox="1"/>
          <p:nvPr/>
        </p:nvSpPr>
        <p:spPr>
          <a:xfrm>
            <a:off x="8528805" y="3582963"/>
            <a:ext cx="319318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" dirty="0" smtClean="0">
                <a:solidFill>
                  <a:srgbClr val="A09FA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III</a:t>
            </a:r>
            <a:endParaRPr lang="en-US" sz="900" dirty="0">
              <a:solidFill>
                <a:srgbClr val="A09FA0"/>
              </a:solidFill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age Number"/>
          <p:cNvSpPr txBox="1"/>
          <p:nvPr/>
        </p:nvSpPr>
        <p:spPr>
          <a:xfrm>
            <a:off x="6073428" y="6227848"/>
            <a:ext cx="30649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" dirty="0" smtClean="0">
                <a:solidFill>
                  <a:srgbClr val="A09FA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VI</a:t>
            </a:r>
            <a:endParaRPr lang="en-US" sz="900" dirty="0">
              <a:solidFill>
                <a:srgbClr val="A09FA0"/>
              </a:solidFill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age Number"/>
          <p:cNvSpPr txBox="1"/>
          <p:nvPr/>
        </p:nvSpPr>
        <p:spPr>
          <a:xfrm>
            <a:off x="3335473" y="3591787"/>
            <a:ext cx="31130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900" dirty="0" smtClean="0">
                <a:solidFill>
                  <a:srgbClr val="A09FA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IX</a:t>
            </a:r>
            <a:endParaRPr lang="en-US" sz="900" dirty="0">
              <a:solidFill>
                <a:srgbClr val="A09FA0"/>
              </a:solidFill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age Number"/>
          <p:cNvSpPr txBox="1"/>
          <p:nvPr/>
        </p:nvSpPr>
        <p:spPr>
          <a:xfrm>
            <a:off x="5774271" y="1061503"/>
            <a:ext cx="356188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900" dirty="0" smtClean="0">
                <a:solidFill>
                  <a:srgbClr val="A09FA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XII</a:t>
            </a:r>
            <a:endParaRPr lang="en-US" sz="900" dirty="0">
              <a:solidFill>
                <a:srgbClr val="A09FA0"/>
              </a:solidFill>
              <a:latin typeface="Georgia" panose="02040502050405020303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пресса"/>
          <p:cNvGrpSpPr/>
          <p:nvPr/>
        </p:nvGrpSpPr>
        <p:grpSpPr>
          <a:xfrm>
            <a:off x="4804100" y="2604455"/>
            <a:ext cx="2453705" cy="2451884"/>
            <a:chOff x="4804100" y="2604455"/>
            <a:chExt cx="2453705" cy="2451884"/>
          </a:xfrm>
        </p:grpSpPr>
        <p:sp>
          <p:nvSpPr>
            <p:cNvPr id="125" name="овал41"/>
            <p:cNvSpPr/>
            <p:nvPr/>
          </p:nvSpPr>
          <p:spPr>
            <a:xfrm>
              <a:off x="4812733" y="2604455"/>
              <a:ext cx="2445072" cy="2445072"/>
            </a:xfrm>
            <a:prstGeom prst="ellipse">
              <a:avLst/>
            </a:prstGeom>
            <a:noFill/>
            <a:ln w="127000" cap="rnd">
              <a:solidFill>
                <a:srgbClr val="E89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пресса"/>
            <p:cNvSpPr/>
            <p:nvPr/>
          </p:nvSpPr>
          <p:spPr>
            <a:xfrm>
              <a:off x="4804100" y="2611267"/>
              <a:ext cx="2445072" cy="2445072"/>
            </a:xfrm>
            <a:prstGeom prst="ellipse">
              <a:avLst/>
            </a:prstGeom>
            <a:noFill/>
            <a:ln w="127000" cap="rnd">
              <a:solidFill>
                <a:srgbClr val="E89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интернет"/>
          <p:cNvGrpSpPr/>
          <p:nvPr/>
        </p:nvGrpSpPr>
        <p:grpSpPr>
          <a:xfrm>
            <a:off x="3639357" y="1350331"/>
            <a:ext cx="4882886" cy="4874953"/>
            <a:chOff x="3639357" y="1350331"/>
            <a:chExt cx="4882886" cy="4874953"/>
          </a:xfrm>
        </p:grpSpPr>
        <p:sp>
          <p:nvSpPr>
            <p:cNvPr id="45" name="Oval 38"/>
            <p:cNvSpPr/>
            <p:nvPr/>
          </p:nvSpPr>
          <p:spPr>
            <a:xfrm>
              <a:off x="3654102" y="1350331"/>
              <a:ext cx="4868141" cy="4868141"/>
            </a:xfrm>
            <a:prstGeom prst="ellipse">
              <a:avLst/>
            </a:prstGeom>
            <a:noFill/>
            <a:ln w="1270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интернет"/>
            <p:cNvSpPr/>
            <p:nvPr/>
          </p:nvSpPr>
          <p:spPr>
            <a:xfrm>
              <a:off x="3639357" y="1357142"/>
              <a:ext cx="4868142" cy="4868142"/>
            </a:xfrm>
            <a:custGeom>
              <a:avLst/>
              <a:gdLst>
                <a:gd name="connsiteX0" fmla="*/ 2434071 w 4868142"/>
                <a:gd name="connsiteY0" fmla="*/ 0 h 4868142"/>
                <a:gd name="connsiteX1" fmla="*/ 4868142 w 4868142"/>
                <a:gd name="connsiteY1" fmla="*/ 2434071 h 4868142"/>
                <a:gd name="connsiteX2" fmla="*/ 2434071 w 4868142"/>
                <a:gd name="connsiteY2" fmla="*/ 4868142 h 4868142"/>
                <a:gd name="connsiteX3" fmla="*/ 1710253 w 4868142"/>
                <a:gd name="connsiteY3" fmla="*/ 4758711 h 4868142"/>
                <a:gd name="connsiteX4" fmla="*/ 1534222 w 4868142"/>
                <a:gd name="connsiteY4" fmla="*/ 4694283 h 4868142"/>
                <a:gd name="connsiteX5" fmla="*/ 1534222 w 4868142"/>
                <a:gd name="connsiteY5" fmla="*/ 3429828 h 4868142"/>
                <a:gd name="connsiteX6" fmla="*/ 214552 w 4868142"/>
                <a:gd name="connsiteY6" fmla="*/ 3429828 h 4868142"/>
                <a:gd name="connsiteX7" fmla="*/ 191281 w 4868142"/>
                <a:gd name="connsiteY7" fmla="*/ 3381521 h 4868142"/>
                <a:gd name="connsiteX8" fmla="*/ 0 w 4868142"/>
                <a:gd name="connsiteY8" fmla="*/ 2434071 h 4868142"/>
                <a:gd name="connsiteX9" fmla="*/ 2434071 w 4868142"/>
                <a:gd name="connsiteY9" fmla="*/ 0 h 4868142"/>
                <a:gd name="connsiteX0" fmla="*/ 2434071 w 4868142"/>
                <a:gd name="connsiteY0" fmla="*/ 0 h 4868142"/>
                <a:gd name="connsiteX1" fmla="*/ 4868142 w 4868142"/>
                <a:gd name="connsiteY1" fmla="*/ 2434071 h 4868142"/>
                <a:gd name="connsiteX2" fmla="*/ 2434071 w 4868142"/>
                <a:gd name="connsiteY2" fmla="*/ 4868142 h 4868142"/>
                <a:gd name="connsiteX3" fmla="*/ 1710253 w 4868142"/>
                <a:gd name="connsiteY3" fmla="*/ 4758711 h 4868142"/>
                <a:gd name="connsiteX4" fmla="*/ 1534222 w 4868142"/>
                <a:gd name="connsiteY4" fmla="*/ 4694283 h 4868142"/>
                <a:gd name="connsiteX5" fmla="*/ 214552 w 4868142"/>
                <a:gd name="connsiteY5" fmla="*/ 3429828 h 4868142"/>
                <a:gd name="connsiteX6" fmla="*/ 191281 w 4868142"/>
                <a:gd name="connsiteY6" fmla="*/ 3381521 h 4868142"/>
                <a:gd name="connsiteX7" fmla="*/ 0 w 4868142"/>
                <a:gd name="connsiteY7" fmla="*/ 2434071 h 4868142"/>
                <a:gd name="connsiteX8" fmla="*/ 2434071 w 4868142"/>
                <a:gd name="connsiteY8" fmla="*/ 0 h 4868142"/>
                <a:gd name="connsiteX0" fmla="*/ 214552 w 4868142"/>
                <a:gd name="connsiteY0" fmla="*/ 3429828 h 4868142"/>
                <a:gd name="connsiteX1" fmla="*/ 191281 w 4868142"/>
                <a:gd name="connsiteY1" fmla="*/ 3381521 h 4868142"/>
                <a:gd name="connsiteX2" fmla="*/ 0 w 4868142"/>
                <a:gd name="connsiteY2" fmla="*/ 2434071 h 4868142"/>
                <a:gd name="connsiteX3" fmla="*/ 2434071 w 4868142"/>
                <a:gd name="connsiteY3" fmla="*/ 0 h 4868142"/>
                <a:gd name="connsiteX4" fmla="*/ 4868142 w 4868142"/>
                <a:gd name="connsiteY4" fmla="*/ 2434071 h 4868142"/>
                <a:gd name="connsiteX5" fmla="*/ 2434071 w 4868142"/>
                <a:gd name="connsiteY5" fmla="*/ 4868142 h 4868142"/>
                <a:gd name="connsiteX6" fmla="*/ 1710253 w 4868142"/>
                <a:gd name="connsiteY6" fmla="*/ 4758711 h 4868142"/>
                <a:gd name="connsiteX7" fmla="*/ 1625662 w 4868142"/>
                <a:gd name="connsiteY7" fmla="*/ 4785723 h 4868142"/>
                <a:gd name="connsiteX0" fmla="*/ 214552 w 4868142"/>
                <a:gd name="connsiteY0" fmla="*/ 3429828 h 4868142"/>
                <a:gd name="connsiteX1" fmla="*/ 191281 w 4868142"/>
                <a:gd name="connsiteY1" fmla="*/ 3381521 h 4868142"/>
                <a:gd name="connsiteX2" fmla="*/ 0 w 4868142"/>
                <a:gd name="connsiteY2" fmla="*/ 2434071 h 4868142"/>
                <a:gd name="connsiteX3" fmla="*/ 2434071 w 4868142"/>
                <a:gd name="connsiteY3" fmla="*/ 0 h 4868142"/>
                <a:gd name="connsiteX4" fmla="*/ 4868142 w 4868142"/>
                <a:gd name="connsiteY4" fmla="*/ 2434071 h 4868142"/>
                <a:gd name="connsiteX5" fmla="*/ 2434071 w 4868142"/>
                <a:gd name="connsiteY5" fmla="*/ 4868142 h 4868142"/>
                <a:gd name="connsiteX6" fmla="*/ 1710253 w 4868142"/>
                <a:gd name="connsiteY6" fmla="*/ 4758711 h 4868142"/>
                <a:gd name="connsiteX0" fmla="*/ 191281 w 4868142"/>
                <a:gd name="connsiteY0" fmla="*/ 3381521 h 4868142"/>
                <a:gd name="connsiteX1" fmla="*/ 0 w 4868142"/>
                <a:gd name="connsiteY1" fmla="*/ 2434071 h 4868142"/>
                <a:gd name="connsiteX2" fmla="*/ 2434071 w 4868142"/>
                <a:gd name="connsiteY2" fmla="*/ 0 h 4868142"/>
                <a:gd name="connsiteX3" fmla="*/ 4868142 w 4868142"/>
                <a:gd name="connsiteY3" fmla="*/ 2434071 h 4868142"/>
                <a:gd name="connsiteX4" fmla="*/ 2434071 w 4868142"/>
                <a:gd name="connsiteY4" fmla="*/ 4868142 h 4868142"/>
                <a:gd name="connsiteX5" fmla="*/ 1710253 w 4868142"/>
                <a:gd name="connsiteY5" fmla="*/ 4758711 h 486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8142" h="4868142">
                  <a:moveTo>
                    <a:pt x="191281" y="3381521"/>
                  </a:moveTo>
                  <a:cubicBezTo>
                    <a:pt x="68111" y="3090313"/>
                    <a:pt x="0" y="2770146"/>
                    <a:pt x="0" y="2434071"/>
                  </a:cubicBezTo>
                  <a:cubicBezTo>
                    <a:pt x="0" y="1089771"/>
                    <a:pt x="1089771" y="0"/>
                    <a:pt x="2434071" y="0"/>
                  </a:cubicBezTo>
                  <a:cubicBezTo>
                    <a:pt x="3778371" y="0"/>
                    <a:pt x="4868142" y="1089771"/>
                    <a:pt x="4868142" y="2434071"/>
                  </a:cubicBezTo>
                  <a:cubicBezTo>
                    <a:pt x="4868142" y="3778371"/>
                    <a:pt x="3778371" y="4868142"/>
                    <a:pt x="2434071" y="4868142"/>
                  </a:cubicBezTo>
                  <a:cubicBezTo>
                    <a:pt x="2182015" y="4868142"/>
                    <a:pt x="1938907" y="4829830"/>
                    <a:pt x="1710253" y="4758711"/>
                  </a:cubicBezTo>
                </a:path>
              </a:pathLst>
            </a:custGeom>
            <a:noFill/>
            <a:ln w="1270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интернет"/>
            <p:cNvSpPr/>
            <p:nvPr/>
          </p:nvSpPr>
          <p:spPr>
            <a:xfrm>
              <a:off x="3649826" y="1357142"/>
              <a:ext cx="3157889" cy="4868142"/>
            </a:xfrm>
            <a:custGeom>
              <a:avLst/>
              <a:gdLst>
                <a:gd name="connsiteX0" fmla="*/ 2434071 w 3236598"/>
                <a:gd name="connsiteY0" fmla="*/ 0 h 4868142"/>
                <a:gd name="connsiteX1" fmla="*/ 3157889 w 3236598"/>
                <a:gd name="connsiteY1" fmla="*/ 109431 h 4868142"/>
                <a:gd name="connsiteX2" fmla="*/ 3236598 w 3236598"/>
                <a:gd name="connsiteY2" fmla="*/ 138239 h 4868142"/>
                <a:gd name="connsiteX3" fmla="*/ 2972193 w 3236598"/>
                <a:gd name="connsiteY3" fmla="*/ 4806458 h 4868142"/>
                <a:gd name="connsiteX4" fmla="*/ 2924621 w 3236598"/>
                <a:gd name="connsiteY4" fmla="*/ 4818690 h 4868142"/>
                <a:gd name="connsiteX5" fmla="*/ 2434071 w 3236598"/>
                <a:gd name="connsiteY5" fmla="*/ 4868142 h 4868142"/>
                <a:gd name="connsiteX6" fmla="*/ 0 w 3236598"/>
                <a:gd name="connsiteY6" fmla="*/ 2434071 h 4868142"/>
                <a:gd name="connsiteX7" fmla="*/ 2434071 w 3236598"/>
                <a:gd name="connsiteY7" fmla="*/ 0 h 4868142"/>
                <a:gd name="connsiteX0" fmla="*/ 2972193 w 3328038"/>
                <a:gd name="connsiteY0" fmla="*/ 4806458 h 4868142"/>
                <a:gd name="connsiteX1" fmla="*/ 2924621 w 3328038"/>
                <a:gd name="connsiteY1" fmla="*/ 4818690 h 4868142"/>
                <a:gd name="connsiteX2" fmla="*/ 2434071 w 3328038"/>
                <a:gd name="connsiteY2" fmla="*/ 4868142 h 4868142"/>
                <a:gd name="connsiteX3" fmla="*/ 0 w 3328038"/>
                <a:gd name="connsiteY3" fmla="*/ 2434071 h 4868142"/>
                <a:gd name="connsiteX4" fmla="*/ 2434071 w 3328038"/>
                <a:gd name="connsiteY4" fmla="*/ 0 h 4868142"/>
                <a:gd name="connsiteX5" fmla="*/ 3157889 w 3328038"/>
                <a:gd name="connsiteY5" fmla="*/ 109431 h 4868142"/>
                <a:gd name="connsiteX6" fmla="*/ 3328038 w 3328038"/>
                <a:gd name="connsiteY6" fmla="*/ 229679 h 4868142"/>
                <a:gd name="connsiteX0" fmla="*/ 2972193 w 3157889"/>
                <a:gd name="connsiteY0" fmla="*/ 4806458 h 4868142"/>
                <a:gd name="connsiteX1" fmla="*/ 2924621 w 3157889"/>
                <a:gd name="connsiteY1" fmla="*/ 4818690 h 4868142"/>
                <a:gd name="connsiteX2" fmla="*/ 2434071 w 3157889"/>
                <a:gd name="connsiteY2" fmla="*/ 4868142 h 4868142"/>
                <a:gd name="connsiteX3" fmla="*/ 0 w 3157889"/>
                <a:gd name="connsiteY3" fmla="*/ 2434071 h 4868142"/>
                <a:gd name="connsiteX4" fmla="*/ 2434071 w 3157889"/>
                <a:gd name="connsiteY4" fmla="*/ 0 h 4868142"/>
                <a:gd name="connsiteX5" fmla="*/ 3157889 w 3157889"/>
                <a:gd name="connsiteY5" fmla="*/ 109431 h 4868142"/>
                <a:gd name="connsiteX0" fmla="*/ 2924621 w 3157889"/>
                <a:gd name="connsiteY0" fmla="*/ 4818690 h 4868142"/>
                <a:gd name="connsiteX1" fmla="*/ 2434071 w 3157889"/>
                <a:gd name="connsiteY1" fmla="*/ 4868142 h 4868142"/>
                <a:gd name="connsiteX2" fmla="*/ 0 w 3157889"/>
                <a:gd name="connsiteY2" fmla="*/ 2434071 h 4868142"/>
                <a:gd name="connsiteX3" fmla="*/ 2434071 w 3157889"/>
                <a:gd name="connsiteY3" fmla="*/ 0 h 4868142"/>
                <a:gd name="connsiteX4" fmla="*/ 3157889 w 3157889"/>
                <a:gd name="connsiteY4" fmla="*/ 109431 h 486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889" h="4868142">
                  <a:moveTo>
                    <a:pt x="2924621" y="4818690"/>
                  </a:moveTo>
                  <a:cubicBezTo>
                    <a:pt x="2766169" y="4851115"/>
                    <a:pt x="2602108" y="4868142"/>
                    <a:pt x="2434071" y="4868142"/>
                  </a:cubicBezTo>
                  <a:cubicBezTo>
                    <a:pt x="1089771" y="4868142"/>
                    <a:pt x="0" y="3778371"/>
                    <a:pt x="0" y="2434071"/>
                  </a:cubicBezTo>
                  <a:cubicBezTo>
                    <a:pt x="0" y="1089771"/>
                    <a:pt x="1089771" y="0"/>
                    <a:pt x="2434071" y="0"/>
                  </a:cubicBezTo>
                  <a:cubicBezTo>
                    <a:pt x="2686127" y="0"/>
                    <a:pt x="2929235" y="38312"/>
                    <a:pt x="3157889" y="109431"/>
                  </a:cubicBezTo>
                </a:path>
              </a:pathLst>
            </a:custGeom>
            <a:noFill/>
            <a:ln w="1270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ф</a:t>
              </a:r>
            </a:p>
          </p:txBody>
        </p:sp>
      </p:grpSp>
      <p:grpSp>
        <p:nvGrpSpPr>
          <p:cNvPr id="127" name="радио"/>
          <p:cNvGrpSpPr/>
          <p:nvPr/>
        </p:nvGrpSpPr>
        <p:grpSpPr>
          <a:xfrm>
            <a:off x="4219663" y="1974681"/>
            <a:ext cx="3706599" cy="3678230"/>
            <a:chOff x="4219663" y="1974681"/>
            <a:chExt cx="3706599" cy="3678230"/>
          </a:xfrm>
        </p:grpSpPr>
        <p:sp>
          <p:nvSpPr>
            <p:cNvPr id="55" name="Oval 40"/>
            <p:cNvSpPr/>
            <p:nvPr/>
          </p:nvSpPr>
          <p:spPr>
            <a:xfrm>
              <a:off x="4219664" y="1974681"/>
              <a:ext cx="3678229" cy="3678229"/>
            </a:xfrm>
            <a:prstGeom prst="ellipse">
              <a:avLst/>
            </a:prstGeom>
            <a:noFill/>
            <a:ln w="1270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радио"/>
            <p:cNvSpPr/>
            <p:nvPr/>
          </p:nvSpPr>
          <p:spPr>
            <a:xfrm>
              <a:off x="4219663" y="1974681"/>
              <a:ext cx="3706599" cy="3678230"/>
            </a:xfrm>
            <a:prstGeom prst="ellipse">
              <a:avLst/>
            </a:prstGeom>
            <a:noFill/>
            <a:ln w="127000" cap="rnd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оон"/>
          <p:cNvGrpSpPr/>
          <p:nvPr/>
        </p:nvGrpSpPr>
        <p:grpSpPr>
          <a:xfrm>
            <a:off x="4503931" y="2282547"/>
            <a:ext cx="3088608" cy="3087380"/>
            <a:chOff x="4503931" y="2282547"/>
            <a:chExt cx="3088608" cy="3087380"/>
          </a:xfrm>
        </p:grpSpPr>
        <p:sp>
          <p:nvSpPr>
            <p:cNvPr id="56" name="Oval 41"/>
            <p:cNvSpPr/>
            <p:nvPr/>
          </p:nvSpPr>
          <p:spPr>
            <a:xfrm>
              <a:off x="4503931" y="2288500"/>
              <a:ext cx="3080143" cy="3080143"/>
            </a:xfrm>
            <a:prstGeom prst="ellipse">
              <a:avLst/>
            </a:prstGeom>
            <a:noFill/>
            <a:ln w="127000" cap="rnd">
              <a:solidFill>
                <a:srgbClr val="596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оон"/>
            <p:cNvSpPr/>
            <p:nvPr/>
          </p:nvSpPr>
          <p:spPr>
            <a:xfrm>
              <a:off x="4512396" y="2282547"/>
              <a:ext cx="3080143" cy="3080143"/>
            </a:xfrm>
            <a:prstGeom prst="ellipse">
              <a:avLst/>
            </a:prstGeom>
            <a:noFill/>
            <a:ln w="127000" cap="rnd">
              <a:solidFill>
                <a:srgbClr val="596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оон"/>
            <p:cNvSpPr/>
            <p:nvPr/>
          </p:nvSpPr>
          <p:spPr>
            <a:xfrm>
              <a:off x="4521100" y="2641461"/>
              <a:ext cx="1998042" cy="2728466"/>
            </a:xfrm>
            <a:custGeom>
              <a:avLst/>
              <a:gdLst>
                <a:gd name="connsiteX0" fmla="*/ 659969 w 2057699"/>
                <a:gd name="connsiteY0" fmla="*/ 0 h 2802890"/>
                <a:gd name="connsiteX1" fmla="*/ 2057699 w 2057699"/>
                <a:gd name="connsiteY1" fmla="*/ 2711817 h 2802890"/>
                <a:gd name="connsiteX2" fmla="*/ 1998042 w 2057699"/>
                <a:gd name="connsiteY2" fmla="*/ 2733651 h 2802890"/>
                <a:gd name="connsiteX3" fmla="*/ 1540072 w 2057699"/>
                <a:gd name="connsiteY3" fmla="*/ 2802890 h 2802890"/>
                <a:gd name="connsiteX4" fmla="*/ 0 w 2057699"/>
                <a:gd name="connsiteY4" fmla="*/ 1262818 h 2802890"/>
                <a:gd name="connsiteX5" fmla="*/ 560443 w 2057699"/>
                <a:gd name="connsiteY5" fmla="*/ 74424 h 2802890"/>
                <a:gd name="connsiteX6" fmla="*/ 659969 w 2057699"/>
                <a:gd name="connsiteY6" fmla="*/ 0 h 2802890"/>
                <a:gd name="connsiteX0" fmla="*/ 2057699 w 2057699"/>
                <a:gd name="connsiteY0" fmla="*/ 2645256 h 2736329"/>
                <a:gd name="connsiteX1" fmla="*/ 1998042 w 2057699"/>
                <a:gd name="connsiteY1" fmla="*/ 2667090 h 2736329"/>
                <a:gd name="connsiteX2" fmla="*/ 1540072 w 2057699"/>
                <a:gd name="connsiteY2" fmla="*/ 2736329 h 2736329"/>
                <a:gd name="connsiteX3" fmla="*/ 0 w 2057699"/>
                <a:gd name="connsiteY3" fmla="*/ 1196257 h 2736329"/>
                <a:gd name="connsiteX4" fmla="*/ 560443 w 2057699"/>
                <a:gd name="connsiteY4" fmla="*/ 7863 h 2736329"/>
                <a:gd name="connsiteX5" fmla="*/ 751409 w 2057699"/>
                <a:gd name="connsiteY5" fmla="*/ 24879 h 2736329"/>
                <a:gd name="connsiteX0" fmla="*/ 2057699 w 2057699"/>
                <a:gd name="connsiteY0" fmla="*/ 2637393 h 2728466"/>
                <a:gd name="connsiteX1" fmla="*/ 1998042 w 2057699"/>
                <a:gd name="connsiteY1" fmla="*/ 2659227 h 2728466"/>
                <a:gd name="connsiteX2" fmla="*/ 1540072 w 2057699"/>
                <a:gd name="connsiteY2" fmla="*/ 2728466 h 2728466"/>
                <a:gd name="connsiteX3" fmla="*/ 0 w 2057699"/>
                <a:gd name="connsiteY3" fmla="*/ 1188394 h 2728466"/>
                <a:gd name="connsiteX4" fmla="*/ 560443 w 2057699"/>
                <a:gd name="connsiteY4" fmla="*/ 0 h 2728466"/>
                <a:gd name="connsiteX0" fmla="*/ 1998042 w 1998042"/>
                <a:gd name="connsiteY0" fmla="*/ 2659227 h 2728466"/>
                <a:gd name="connsiteX1" fmla="*/ 1540072 w 1998042"/>
                <a:gd name="connsiteY1" fmla="*/ 2728466 h 2728466"/>
                <a:gd name="connsiteX2" fmla="*/ 0 w 1998042"/>
                <a:gd name="connsiteY2" fmla="*/ 1188394 h 2728466"/>
                <a:gd name="connsiteX3" fmla="*/ 560443 w 1998042"/>
                <a:gd name="connsiteY3" fmla="*/ 0 h 27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8042" h="2728466">
                  <a:moveTo>
                    <a:pt x="1998042" y="2659227"/>
                  </a:moveTo>
                  <a:cubicBezTo>
                    <a:pt x="1853370" y="2704226"/>
                    <a:pt x="1699552" y="2728466"/>
                    <a:pt x="1540072" y="2728466"/>
                  </a:cubicBezTo>
                  <a:cubicBezTo>
                    <a:pt x="689514" y="2728466"/>
                    <a:pt x="0" y="2038952"/>
                    <a:pt x="0" y="1188394"/>
                  </a:cubicBezTo>
                  <a:cubicBezTo>
                    <a:pt x="0" y="709955"/>
                    <a:pt x="218167" y="282472"/>
                    <a:pt x="560443" y="0"/>
                  </a:cubicBezTo>
                </a:path>
              </a:pathLst>
            </a:custGeom>
            <a:noFill/>
            <a:ln w="127000" cap="rnd">
              <a:solidFill>
                <a:srgbClr val="596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59608" y="1015328"/>
            <a:ext cx="180499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spc="350" dirty="0">
                <a:solidFill>
                  <a:srgbClr val="E89E95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148" name="Группа 147"/>
          <p:cNvGrpSpPr/>
          <p:nvPr/>
        </p:nvGrpSpPr>
        <p:grpSpPr>
          <a:xfrm>
            <a:off x="8006331" y="1622258"/>
            <a:ext cx="2875671" cy="925705"/>
            <a:chOff x="8006331" y="1622258"/>
            <a:chExt cx="2875671" cy="925705"/>
          </a:xfrm>
        </p:grpSpPr>
        <p:sp>
          <p:nvSpPr>
            <p:cNvPr id="146" name="к"/>
            <p:cNvSpPr/>
            <p:nvPr/>
          </p:nvSpPr>
          <p:spPr>
            <a:xfrm>
              <a:off x="8006331" y="2318818"/>
              <a:ext cx="229145" cy="2291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Равнобедренный треугольник 131"/>
            <p:cNvSpPr/>
            <p:nvPr/>
          </p:nvSpPr>
          <p:spPr>
            <a:xfrm rot="5400000" flipV="1">
              <a:off x="8292485" y="1951001"/>
              <a:ext cx="300794" cy="625986"/>
            </a:xfrm>
            <a:custGeom>
              <a:avLst/>
              <a:gdLst>
                <a:gd name="connsiteX0" fmla="*/ 0 w 288757"/>
                <a:gd name="connsiteY0" fmla="*/ 746304 h 746304"/>
                <a:gd name="connsiteX1" fmla="*/ 144379 w 288757"/>
                <a:gd name="connsiteY1" fmla="*/ 0 h 746304"/>
                <a:gd name="connsiteX2" fmla="*/ 288757 w 288757"/>
                <a:gd name="connsiteY2" fmla="*/ 746304 h 746304"/>
                <a:gd name="connsiteX3" fmla="*/ 0 w 288757"/>
                <a:gd name="connsiteY3" fmla="*/ 746304 h 746304"/>
                <a:gd name="connsiteX0" fmla="*/ 0 w 565488"/>
                <a:gd name="connsiteY0" fmla="*/ 674112 h 674112"/>
                <a:gd name="connsiteX1" fmla="*/ 565488 w 565488"/>
                <a:gd name="connsiteY1" fmla="*/ 0 h 674112"/>
                <a:gd name="connsiteX2" fmla="*/ 288757 w 565488"/>
                <a:gd name="connsiteY2" fmla="*/ 674112 h 674112"/>
                <a:gd name="connsiteX3" fmla="*/ 0 w 565488"/>
                <a:gd name="connsiteY3" fmla="*/ 674112 h 674112"/>
                <a:gd name="connsiteX0" fmla="*/ 0 w 300794"/>
                <a:gd name="connsiteY0" fmla="*/ 625986 h 625986"/>
                <a:gd name="connsiteX1" fmla="*/ 300794 w 300794"/>
                <a:gd name="connsiteY1" fmla="*/ 0 h 625986"/>
                <a:gd name="connsiteX2" fmla="*/ 288757 w 300794"/>
                <a:gd name="connsiteY2" fmla="*/ 625986 h 625986"/>
                <a:gd name="connsiteX3" fmla="*/ 0 w 300794"/>
                <a:gd name="connsiteY3" fmla="*/ 625986 h 6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94" h="625986">
                  <a:moveTo>
                    <a:pt x="0" y="625986"/>
                  </a:moveTo>
                  <a:lnTo>
                    <a:pt x="300794" y="0"/>
                  </a:lnTo>
                  <a:lnTo>
                    <a:pt x="288757" y="625986"/>
                  </a:lnTo>
                  <a:lnTo>
                    <a:pt x="0" y="6259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9596" y="1622258"/>
              <a:ext cx="2142406" cy="7609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144000" rtlCol="0">
              <a:spAutoFit/>
            </a:bodyPr>
            <a:lstStyle/>
            <a:p>
              <a:pPr algn="ctr"/>
              <a:r>
                <a:rPr lang="ru-RU" sz="1600" spc="27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ИНТЕРНЕТ</a:t>
              </a:r>
            </a:p>
            <a:p>
              <a:pPr algn="ctr"/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охват аудитории </a:t>
              </a: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в рабочее время и вечернее время </a:t>
              </a:r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дома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1244568" y="1522767"/>
            <a:ext cx="3175871" cy="1193442"/>
            <a:chOff x="1244568" y="1522767"/>
            <a:chExt cx="3175871" cy="1193442"/>
          </a:xfrm>
        </p:grpSpPr>
        <p:sp>
          <p:nvSpPr>
            <p:cNvPr id="151" name="к"/>
            <p:cNvSpPr/>
            <p:nvPr/>
          </p:nvSpPr>
          <p:spPr>
            <a:xfrm>
              <a:off x="4191294" y="2487064"/>
              <a:ext cx="229145" cy="22914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44568" y="1522767"/>
              <a:ext cx="2142406" cy="10841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144000" rtlCol="0">
              <a:spAutoFit/>
            </a:bodyPr>
            <a:lstStyle/>
            <a:p>
              <a:pPr algn="ctr"/>
              <a:r>
                <a:rPr lang="ru-RU" sz="1600" spc="27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МЕТРО</a:t>
              </a:r>
            </a:p>
            <a:p>
              <a:pPr algn="ctr"/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охват аудитории, предпочитающей передвигаться по городу общественным </a:t>
              </a:r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транспортом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2" name="Равнобедренный треугольник 131"/>
            <p:cNvSpPr/>
            <p:nvPr/>
          </p:nvSpPr>
          <p:spPr>
            <a:xfrm rot="16200000" flipH="1" flipV="1">
              <a:off x="3687401" y="1982044"/>
              <a:ext cx="324862" cy="914741"/>
            </a:xfrm>
            <a:custGeom>
              <a:avLst/>
              <a:gdLst>
                <a:gd name="connsiteX0" fmla="*/ 0 w 288757"/>
                <a:gd name="connsiteY0" fmla="*/ 746304 h 746304"/>
                <a:gd name="connsiteX1" fmla="*/ 144379 w 288757"/>
                <a:gd name="connsiteY1" fmla="*/ 0 h 746304"/>
                <a:gd name="connsiteX2" fmla="*/ 288757 w 288757"/>
                <a:gd name="connsiteY2" fmla="*/ 746304 h 746304"/>
                <a:gd name="connsiteX3" fmla="*/ 0 w 288757"/>
                <a:gd name="connsiteY3" fmla="*/ 746304 h 746304"/>
                <a:gd name="connsiteX0" fmla="*/ 0 w 565488"/>
                <a:gd name="connsiteY0" fmla="*/ 674112 h 674112"/>
                <a:gd name="connsiteX1" fmla="*/ 565488 w 565488"/>
                <a:gd name="connsiteY1" fmla="*/ 0 h 674112"/>
                <a:gd name="connsiteX2" fmla="*/ 288757 w 565488"/>
                <a:gd name="connsiteY2" fmla="*/ 674112 h 674112"/>
                <a:gd name="connsiteX3" fmla="*/ 0 w 565488"/>
                <a:gd name="connsiteY3" fmla="*/ 674112 h 674112"/>
                <a:gd name="connsiteX0" fmla="*/ 0 w 300794"/>
                <a:gd name="connsiteY0" fmla="*/ 625986 h 625986"/>
                <a:gd name="connsiteX1" fmla="*/ 300794 w 300794"/>
                <a:gd name="connsiteY1" fmla="*/ 0 h 625986"/>
                <a:gd name="connsiteX2" fmla="*/ 288757 w 300794"/>
                <a:gd name="connsiteY2" fmla="*/ 625986 h 625986"/>
                <a:gd name="connsiteX3" fmla="*/ 0 w 300794"/>
                <a:gd name="connsiteY3" fmla="*/ 625986 h 625986"/>
                <a:gd name="connsiteX0" fmla="*/ 745953 w 1034710"/>
                <a:gd name="connsiteY0" fmla="*/ 1215533 h 1215533"/>
                <a:gd name="connsiteX1" fmla="*/ 0 w 1034710"/>
                <a:gd name="connsiteY1" fmla="*/ 0 h 1215533"/>
                <a:gd name="connsiteX2" fmla="*/ 1034710 w 1034710"/>
                <a:gd name="connsiteY2" fmla="*/ 1215533 h 1215533"/>
                <a:gd name="connsiteX3" fmla="*/ 745953 w 1034710"/>
                <a:gd name="connsiteY3" fmla="*/ 1215533 h 1215533"/>
                <a:gd name="connsiteX0" fmla="*/ 12025 w 300782"/>
                <a:gd name="connsiteY0" fmla="*/ 1203499 h 1203499"/>
                <a:gd name="connsiteX1" fmla="*/ 0 w 300782"/>
                <a:gd name="connsiteY1" fmla="*/ 0 h 1203499"/>
                <a:gd name="connsiteX2" fmla="*/ 300782 w 300782"/>
                <a:gd name="connsiteY2" fmla="*/ 1203499 h 1203499"/>
                <a:gd name="connsiteX3" fmla="*/ 12025 w 300782"/>
                <a:gd name="connsiteY3" fmla="*/ 1203499 h 1203499"/>
                <a:gd name="connsiteX0" fmla="*/ 0 w 324862"/>
                <a:gd name="connsiteY0" fmla="*/ 914741 h 914741"/>
                <a:gd name="connsiteX1" fmla="*/ 324862 w 324862"/>
                <a:gd name="connsiteY1" fmla="*/ 0 h 914741"/>
                <a:gd name="connsiteX2" fmla="*/ 288757 w 324862"/>
                <a:gd name="connsiteY2" fmla="*/ 914741 h 914741"/>
                <a:gd name="connsiteX3" fmla="*/ 0 w 324862"/>
                <a:gd name="connsiteY3" fmla="*/ 914741 h 9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62" h="914741">
                  <a:moveTo>
                    <a:pt x="0" y="914741"/>
                  </a:moveTo>
                  <a:lnTo>
                    <a:pt x="324862" y="0"/>
                  </a:lnTo>
                  <a:lnTo>
                    <a:pt x="288757" y="914741"/>
                  </a:lnTo>
                  <a:lnTo>
                    <a:pt x="0" y="914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9" name="метро"/>
          <p:cNvGrpSpPr/>
          <p:nvPr/>
        </p:nvGrpSpPr>
        <p:grpSpPr>
          <a:xfrm>
            <a:off x="3937821" y="1663539"/>
            <a:ext cx="4271215" cy="4271215"/>
            <a:chOff x="3937821" y="1663539"/>
            <a:chExt cx="4271215" cy="4271215"/>
          </a:xfrm>
        </p:grpSpPr>
        <p:sp>
          <p:nvSpPr>
            <p:cNvPr id="98" name="метро"/>
            <p:cNvSpPr/>
            <p:nvPr/>
          </p:nvSpPr>
          <p:spPr>
            <a:xfrm>
              <a:off x="3939350" y="1663539"/>
              <a:ext cx="4269685" cy="4263731"/>
            </a:xfrm>
            <a:prstGeom prst="flowChartConnector">
              <a:avLst/>
            </a:prstGeom>
            <a:noFill/>
            <a:ln w="1270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Oval 39"/>
            <p:cNvSpPr/>
            <p:nvPr/>
          </p:nvSpPr>
          <p:spPr>
            <a:xfrm>
              <a:off x="3937821" y="1663539"/>
              <a:ext cx="4271215" cy="4271215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5116225" y="2511792"/>
            <a:ext cx="1798474" cy="1967283"/>
            <a:chOff x="5116225" y="2511792"/>
            <a:chExt cx="1798474" cy="1967283"/>
          </a:xfrm>
        </p:grpSpPr>
        <p:sp>
          <p:nvSpPr>
            <p:cNvPr id="61" name="TextBox 60"/>
            <p:cNvSpPr txBox="1"/>
            <p:nvPr/>
          </p:nvSpPr>
          <p:spPr>
            <a:xfrm>
              <a:off x="5116225" y="3233368"/>
              <a:ext cx="1798474" cy="12457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144000" rtlCol="0">
              <a:spAutoFit/>
            </a:bodyPr>
            <a:lstStyle/>
            <a:p>
              <a:pPr algn="ctr"/>
              <a:r>
                <a:rPr lang="ru-RU" sz="1600" spc="27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ПРЕССА</a:t>
              </a:r>
            </a:p>
            <a:p>
              <a:pPr algn="ctr"/>
              <a:r>
                <a:rPr lang="ru-RU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Имиджевое</a:t>
              </a: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сообщение в журналах.  Возможность </a:t>
              </a:r>
              <a:r>
                <a:rPr lang="ru-RU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таргетирования</a:t>
              </a: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высокодоходной аудитории.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5" name="к"/>
            <p:cNvSpPr/>
            <p:nvPr/>
          </p:nvSpPr>
          <p:spPr>
            <a:xfrm>
              <a:off x="5724648" y="2511792"/>
              <a:ext cx="229145" cy="229145"/>
            </a:xfrm>
            <a:prstGeom prst="ellipse">
              <a:avLst/>
            </a:prstGeom>
            <a:solidFill>
              <a:srgbClr val="E89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Равнобедренный треугольник 131"/>
            <p:cNvSpPr/>
            <p:nvPr/>
          </p:nvSpPr>
          <p:spPr>
            <a:xfrm rot="10800000" flipV="1">
              <a:off x="5889589" y="2641291"/>
              <a:ext cx="1022690" cy="601920"/>
            </a:xfrm>
            <a:custGeom>
              <a:avLst/>
              <a:gdLst>
                <a:gd name="connsiteX0" fmla="*/ 0 w 288757"/>
                <a:gd name="connsiteY0" fmla="*/ 746304 h 746304"/>
                <a:gd name="connsiteX1" fmla="*/ 144379 w 288757"/>
                <a:gd name="connsiteY1" fmla="*/ 0 h 746304"/>
                <a:gd name="connsiteX2" fmla="*/ 288757 w 288757"/>
                <a:gd name="connsiteY2" fmla="*/ 746304 h 746304"/>
                <a:gd name="connsiteX3" fmla="*/ 0 w 288757"/>
                <a:gd name="connsiteY3" fmla="*/ 746304 h 746304"/>
                <a:gd name="connsiteX0" fmla="*/ 0 w 565488"/>
                <a:gd name="connsiteY0" fmla="*/ 674112 h 674112"/>
                <a:gd name="connsiteX1" fmla="*/ 565488 w 565488"/>
                <a:gd name="connsiteY1" fmla="*/ 0 h 674112"/>
                <a:gd name="connsiteX2" fmla="*/ 288757 w 565488"/>
                <a:gd name="connsiteY2" fmla="*/ 674112 h 674112"/>
                <a:gd name="connsiteX3" fmla="*/ 0 w 565488"/>
                <a:gd name="connsiteY3" fmla="*/ 674112 h 674112"/>
                <a:gd name="connsiteX0" fmla="*/ 0 w 300794"/>
                <a:gd name="connsiteY0" fmla="*/ 625986 h 625986"/>
                <a:gd name="connsiteX1" fmla="*/ 300794 w 300794"/>
                <a:gd name="connsiteY1" fmla="*/ 0 h 625986"/>
                <a:gd name="connsiteX2" fmla="*/ 288757 w 300794"/>
                <a:gd name="connsiteY2" fmla="*/ 625986 h 625986"/>
                <a:gd name="connsiteX3" fmla="*/ 0 w 300794"/>
                <a:gd name="connsiteY3" fmla="*/ 625986 h 625986"/>
                <a:gd name="connsiteX0" fmla="*/ 745953 w 1034710"/>
                <a:gd name="connsiteY0" fmla="*/ 1215533 h 1215533"/>
                <a:gd name="connsiteX1" fmla="*/ 0 w 1034710"/>
                <a:gd name="connsiteY1" fmla="*/ 0 h 1215533"/>
                <a:gd name="connsiteX2" fmla="*/ 1034710 w 1034710"/>
                <a:gd name="connsiteY2" fmla="*/ 1215533 h 1215533"/>
                <a:gd name="connsiteX3" fmla="*/ 745953 w 1034710"/>
                <a:gd name="connsiteY3" fmla="*/ 1215533 h 1215533"/>
                <a:gd name="connsiteX0" fmla="*/ 12025 w 300782"/>
                <a:gd name="connsiteY0" fmla="*/ 1203499 h 1203499"/>
                <a:gd name="connsiteX1" fmla="*/ 0 w 300782"/>
                <a:gd name="connsiteY1" fmla="*/ 0 h 1203499"/>
                <a:gd name="connsiteX2" fmla="*/ 300782 w 300782"/>
                <a:gd name="connsiteY2" fmla="*/ 1203499 h 1203499"/>
                <a:gd name="connsiteX3" fmla="*/ 12025 w 300782"/>
                <a:gd name="connsiteY3" fmla="*/ 1203499 h 1203499"/>
                <a:gd name="connsiteX0" fmla="*/ 0 w 1022690"/>
                <a:gd name="connsiteY0" fmla="*/ 601920 h 601920"/>
                <a:gd name="connsiteX1" fmla="*/ 1022690 w 1022690"/>
                <a:gd name="connsiteY1" fmla="*/ 0 h 601920"/>
                <a:gd name="connsiteX2" fmla="*/ 288757 w 1022690"/>
                <a:gd name="connsiteY2" fmla="*/ 601920 h 601920"/>
                <a:gd name="connsiteX3" fmla="*/ 0 w 1022690"/>
                <a:gd name="connsiteY3" fmla="*/ 601920 h 6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690" h="601920">
                  <a:moveTo>
                    <a:pt x="0" y="601920"/>
                  </a:moveTo>
                  <a:lnTo>
                    <a:pt x="1022690" y="0"/>
                  </a:lnTo>
                  <a:lnTo>
                    <a:pt x="288757" y="601920"/>
                  </a:lnTo>
                  <a:lnTo>
                    <a:pt x="0" y="6019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7393803" y="4234485"/>
            <a:ext cx="3457805" cy="738708"/>
            <a:chOff x="7393803" y="4234485"/>
            <a:chExt cx="3457805" cy="738708"/>
          </a:xfrm>
        </p:grpSpPr>
        <p:sp>
          <p:nvSpPr>
            <p:cNvPr id="149" name="к"/>
            <p:cNvSpPr/>
            <p:nvPr/>
          </p:nvSpPr>
          <p:spPr>
            <a:xfrm>
              <a:off x="7393803" y="4234485"/>
              <a:ext cx="229145" cy="229145"/>
            </a:xfrm>
            <a:prstGeom prst="ellipse">
              <a:avLst/>
            </a:prstGeom>
            <a:solidFill>
              <a:srgbClr val="485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09202" y="4373816"/>
              <a:ext cx="2142406" cy="5993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144000" rtlCol="0">
              <a:spAutoFit/>
            </a:bodyPr>
            <a:lstStyle/>
            <a:p>
              <a:pPr algn="ctr"/>
              <a:r>
                <a:rPr lang="ru-RU" sz="1600" spc="27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ООН</a:t>
              </a:r>
            </a:p>
            <a:p>
              <a:pPr algn="ctr"/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охват аудитории </a:t>
              </a: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за рулём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7" name="Равнобедренный треугольник 131"/>
            <p:cNvSpPr/>
            <p:nvPr/>
          </p:nvSpPr>
          <p:spPr>
            <a:xfrm rot="5400000" flipV="1">
              <a:off x="7987455" y="3922815"/>
              <a:ext cx="300782" cy="1203499"/>
            </a:xfrm>
            <a:custGeom>
              <a:avLst/>
              <a:gdLst>
                <a:gd name="connsiteX0" fmla="*/ 0 w 288757"/>
                <a:gd name="connsiteY0" fmla="*/ 746304 h 746304"/>
                <a:gd name="connsiteX1" fmla="*/ 144379 w 288757"/>
                <a:gd name="connsiteY1" fmla="*/ 0 h 746304"/>
                <a:gd name="connsiteX2" fmla="*/ 288757 w 288757"/>
                <a:gd name="connsiteY2" fmla="*/ 746304 h 746304"/>
                <a:gd name="connsiteX3" fmla="*/ 0 w 288757"/>
                <a:gd name="connsiteY3" fmla="*/ 746304 h 746304"/>
                <a:gd name="connsiteX0" fmla="*/ 0 w 565488"/>
                <a:gd name="connsiteY0" fmla="*/ 674112 h 674112"/>
                <a:gd name="connsiteX1" fmla="*/ 565488 w 565488"/>
                <a:gd name="connsiteY1" fmla="*/ 0 h 674112"/>
                <a:gd name="connsiteX2" fmla="*/ 288757 w 565488"/>
                <a:gd name="connsiteY2" fmla="*/ 674112 h 674112"/>
                <a:gd name="connsiteX3" fmla="*/ 0 w 565488"/>
                <a:gd name="connsiteY3" fmla="*/ 674112 h 674112"/>
                <a:gd name="connsiteX0" fmla="*/ 0 w 300794"/>
                <a:gd name="connsiteY0" fmla="*/ 625986 h 625986"/>
                <a:gd name="connsiteX1" fmla="*/ 300794 w 300794"/>
                <a:gd name="connsiteY1" fmla="*/ 0 h 625986"/>
                <a:gd name="connsiteX2" fmla="*/ 288757 w 300794"/>
                <a:gd name="connsiteY2" fmla="*/ 625986 h 625986"/>
                <a:gd name="connsiteX3" fmla="*/ 0 w 300794"/>
                <a:gd name="connsiteY3" fmla="*/ 625986 h 625986"/>
                <a:gd name="connsiteX0" fmla="*/ 745953 w 1034710"/>
                <a:gd name="connsiteY0" fmla="*/ 1215533 h 1215533"/>
                <a:gd name="connsiteX1" fmla="*/ 0 w 1034710"/>
                <a:gd name="connsiteY1" fmla="*/ 0 h 1215533"/>
                <a:gd name="connsiteX2" fmla="*/ 1034710 w 1034710"/>
                <a:gd name="connsiteY2" fmla="*/ 1215533 h 1215533"/>
                <a:gd name="connsiteX3" fmla="*/ 745953 w 1034710"/>
                <a:gd name="connsiteY3" fmla="*/ 1215533 h 1215533"/>
                <a:gd name="connsiteX0" fmla="*/ 12025 w 300782"/>
                <a:gd name="connsiteY0" fmla="*/ 1203499 h 1203499"/>
                <a:gd name="connsiteX1" fmla="*/ 0 w 300782"/>
                <a:gd name="connsiteY1" fmla="*/ 0 h 1203499"/>
                <a:gd name="connsiteX2" fmla="*/ 300782 w 300782"/>
                <a:gd name="connsiteY2" fmla="*/ 1203499 h 1203499"/>
                <a:gd name="connsiteX3" fmla="*/ 12025 w 300782"/>
                <a:gd name="connsiteY3" fmla="*/ 1203499 h 120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82" h="1203499">
                  <a:moveTo>
                    <a:pt x="12025" y="1203499"/>
                  </a:moveTo>
                  <a:lnTo>
                    <a:pt x="0" y="0"/>
                  </a:lnTo>
                  <a:lnTo>
                    <a:pt x="300782" y="1203499"/>
                  </a:lnTo>
                  <a:lnTo>
                    <a:pt x="12025" y="12034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1248576" y="4261454"/>
            <a:ext cx="3181172" cy="1208414"/>
            <a:chOff x="1248576" y="4261454"/>
            <a:chExt cx="3181172" cy="1208414"/>
          </a:xfrm>
        </p:grpSpPr>
        <p:sp>
          <p:nvSpPr>
            <p:cNvPr id="153" name="к"/>
            <p:cNvSpPr/>
            <p:nvPr/>
          </p:nvSpPr>
          <p:spPr>
            <a:xfrm>
              <a:off x="4200603" y="4261454"/>
              <a:ext cx="229145" cy="22914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48576" y="4380169"/>
              <a:ext cx="2142406" cy="10896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144000" rtlCol="0">
              <a:spAutoFit/>
            </a:bodyPr>
            <a:lstStyle/>
            <a:p>
              <a:pPr algn="ctr"/>
              <a:r>
                <a:rPr lang="ru-RU" sz="1600" spc="270" dirty="0" smtClean="0">
                  <a:solidFill>
                    <a:srgbClr val="512B4A"/>
                  </a:solidFill>
                  <a:latin typeface="GillSansC" panose="00000500000000000000" pitchFamily="50" charset="0"/>
                  <a:ea typeface="Calibri" panose="020F0502020204030204" pitchFamily="34" charset="0"/>
                  <a:cs typeface="Arial" panose="020B0604020202020204" pitchFamily="34" charset="0"/>
                </a:rPr>
                <a:t>РАДИО</a:t>
              </a:r>
            </a:p>
            <a:p>
              <a:pPr algn="ctr"/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охват аудитории в утренние и вечерние часы, проведённым за рулем автомобиля по дороге на и с </a:t>
              </a:r>
              <a:r>
                <a:rPr lang="ru-RU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работы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0" name="Равнобедренный треугольник 131"/>
            <p:cNvSpPr/>
            <p:nvPr/>
          </p:nvSpPr>
          <p:spPr>
            <a:xfrm rot="16200000" flipH="1" flipV="1">
              <a:off x="3686829" y="4051392"/>
              <a:ext cx="324843" cy="914741"/>
            </a:xfrm>
            <a:custGeom>
              <a:avLst/>
              <a:gdLst>
                <a:gd name="connsiteX0" fmla="*/ 0 w 288757"/>
                <a:gd name="connsiteY0" fmla="*/ 746304 h 746304"/>
                <a:gd name="connsiteX1" fmla="*/ 144379 w 288757"/>
                <a:gd name="connsiteY1" fmla="*/ 0 h 746304"/>
                <a:gd name="connsiteX2" fmla="*/ 288757 w 288757"/>
                <a:gd name="connsiteY2" fmla="*/ 746304 h 746304"/>
                <a:gd name="connsiteX3" fmla="*/ 0 w 288757"/>
                <a:gd name="connsiteY3" fmla="*/ 746304 h 746304"/>
                <a:gd name="connsiteX0" fmla="*/ 0 w 565488"/>
                <a:gd name="connsiteY0" fmla="*/ 674112 h 674112"/>
                <a:gd name="connsiteX1" fmla="*/ 565488 w 565488"/>
                <a:gd name="connsiteY1" fmla="*/ 0 h 674112"/>
                <a:gd name="connsiteX2" fmla="*/ 288757 w 565488"/>
                <a:gd name="connsiteY2" fmla="*/ 674112 h 674112"/>
                <a:gd name="connsiteX3" fmla="*/ 0 w 565488"/>
                <a:gd name="connsiteY3" fmla="*/ 674112 h 674112"/>
                <a:gd name="connsiteX0" fmla="*/ 0 w 300794"/>
                <a:gd name="connsiteY0" fmla="*/ 625986 h 625986"/>
                <a:gd name="connsiteX1" fmla="*/ 300794 w 300794"/>
                <a:gd name="connsiteY1" fmla="*/ 0 h 625986"/>
                <a:gd name="connsiteX2" fmla="*/ 288757 w 300794"/>
                <a:gd name="connsiteY2" fmla="*/ 625986 h 625986"/>
                <a:gd name="connsiteX3" fmla="*/ 0 w 300794"/>
                <a:gd name="connsiteY3" fmla="*/ 625986 h 625986"/>
                <a:gd name="connsiteX0" fmla="*/ 745953 w 1034710"/>
                <a:gd name="connsiteY0" fmla="*/ 1215533 h 1215533"/>
                <a:gd name="connsiteX1" fmla="*/ 0 w 1034710"/>
                <a:gd name="connsiteY1" fmla="*/ 0 h 1215533"/>
                <a:gd name="connsiteX2" fmla="*/ 1034710 w 1034710"/>
                <a:gd name="connsiteY2" fmla="*/ 1215533 h 1215533"/>
                <a:gd name="connsiteX3" fmla="*/ 745953 w 1034710"/>
                <a:gd name="connsiteY3" fmla="*/ 1215533 h 1215533"/>
                <a:gd name="connsiteX0" fmla="*/ 12025 w 300782"/>
                <a:gd name="connsiteY0" fmla="*/ 1203499 h 1203499"/>
                <a:gd name="connsiteX1" fmla="*/ 0 w 300782"/>
                <a:gd name="connsiteY1" fmla="*/ 0 h 1203499"/>
                <a:gd name="connsiteX2" fmla="*/ 300782 w 300782"/>
                <a:gd name="connsiteY2" fmla="*/ 1203499 h 1203499"/>
                <a:gd name="connsiteX3" fmla="*/ 12025 w 300782"/>
                <a:gd name="connsiteY3" fmla="*/ 1203499 h 1203499"/>
                <a:gd name="connsiteX0" fmla="*/ 36086 w 324843"/>
                <a:gd name="connsiteY0" fmla="*/ 914741 h 914741"/>
                <a:gd name="connsiteX1" fmla="*/ 0 w 324843"/>
                <a:gd name="connsiteY1" fmla="*/ 0 h 914741"/>
                <a:gd name="connsiteX2" fmla="*/ 324843 w 324843"/>
                <a:gd name="connsiteY2" fmla="*/ 914741 h 914741"/>
                <a:gd name="connsiteX3" fmla="*/ 36086 w 324843"/>
                <a:gd name="connsiteY3" fmla="*/ 914741 h 9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43" h="914741">
                  <a:moveTo>
                    <a:pt x="36086" y="914741"/>
                  </a:moveTo>
                  <a:lnTo>
                    <a:pt x="0" y="0"/>
                  </a:lnTo>
                  <a:lnTo>
                    <a:pt x="324843" y="914741"/>
                  </a:lnTo>
                  <a:lnTo>
                    <a:pt x="36086" y="914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40925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64510" y="1372233"/>
            <a:ext cx="58734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ПЕРИОДЫ КАМПАНИИ</a:t>
            </a:r>
            <a:endParaRPr lang="ru-RU" sz="3600" spc="700" dirty="0">
              <a:solidFill>
                <a:srgbClr val="512B4A"/>
              </a:solidFill>
              <a:latin typeface="GillSansC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4039" y="3232272"/>
            <a:ext cx="783156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3200" spc="700" dirty="0" smtClean="0">
                <a:solidFill>
                  <a:srgbClr val="512B4A"/>
                </a:solidFill>
                <a:latin typeface="GillSansC" panose="00000500000000000000" pitchFamily="50" charset="0"/>
              </a:rPr>
              <a:t>СЕНТЯБРЬ- ДЕКАБРЬ 2014</a:t>
            </a:r>
          </a:p>
        </p:txBody>
      </p:sp>
      <p:sp>
        <p:nvSpPr>
          <p:cNvPr id="11" name="Page Number"/>
          <p:cNvSpPr txBox="1"/>
          <p:nvPr/>
        </p:nvSpPr>
        <p:spPr>
          <a:xfrm>
            <a:off x="11376361" y="6495361"/>
            <a:ext cx="30008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07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ge Number"/>
          <p:cNvSpPr txBox="1"/>
          <p:nvPr/>
        </p:nvSpPr>
        <p:spPr>
          <a:xfrm>
            <a:off x="11365140" y="6495361"/>
            <a:ext cx="32252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08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67" name="WebSiteName">
            <a:hlinkClick r:id="rId2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9800" y="497893"/>
            <a:ext cx="4280980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СЕНТЯБРЬ 2014</a:t>
            </a:r>
            <a:endParaRPr lang="en-US" sz="3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864311" y="1737650"/>
            <a:ext cx="3349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Рекламная кампания выполняет две главные задачи: </a:t>
            </a:r>
          </a:p>
          <a:p>
            <a:endParaRPr lang="ru-RU" sz="1400" spc="310" dirty="0">
              <a:solidFill>
                <a:srgbClr val="512B4A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коммуникация нового позиционирования                    - 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презентация 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коллекции осень-зима 2014-2015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55883" y="1677520"/>
            <a:ext cx="8090257" cy="5044413"/>
            <a:chOff x="3056926" y="3315893"/>
            <a:chExt cx="8090257" cy="504441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981" y="3315893"/>
              <a:ext cx="7610815" cy="380540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03" r="5493" b="34025"/>
            <a:stretch/>
          </p:blipFill>
          <p:spPr>
            <a:xfrm>
              <a:off x="3056926" y="7138562"/>
              <a:ext cx="8090257" cy="12217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2592797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00685" y="1435501"/>
            <a:ext cx="8090257" cy="5046501"/>
            <a:chOff x="2541000" y="4318040"/>
            <a:chExt cx="8090257" cy="504650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7" r="5493" b="34025"/>
            <a:stretch/>
          </p:blipFill>
          <p:spPr>
            <a:xfrm>
              <a:off x="2541000" y="8123448"/>
              <a:ext cx="8090257" cy="1241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Объект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442" y="4318040"/>
              <a:ext cx="7610815" cy="3805408"/>
            </a:xfrm>
            <a:prstGeom prst="rect">
              <a:avLst/>
            </a:prstGeom>
          </p:spPr>
        </p:pic>
      </p:grpSp>
      <p:sp>
        <p:nvSpPr>
          <p:cNvPr id="26" name="Page Number"/>
          <p:cNvSpPr txBox="1"/>
          <p:nvPr/>
        </p:nvSpPr>
        <p:spPr>
          <a:xfrm>
            <a:off x="11365141" y="6495361"/>
            <a:ext cx="32252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rgbClr val="A09FA0"/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09</a:t>
            </a:r>
            <a:endParaRPr lang="en-US" sz="900" dirty="0">
              <a:solidFill>
                <a:srgbClr val="A09FA0"/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RightArrow"/>
          <p:cNvGrpSpPr/>
          <p:nvPr/>
        </p:nvGrpSpPr>
        <p:grpSpPr>
          <a:xfrm>
            <a:off x="939800" y="6495361"/>
            <a:ext cx="228600" cy="231398"/>
            <a:chOff x="952500" y="6495361"/>
            <a:chExt cx="228600" cy="231398"/>
          </a:xfrm>
        </p:grpSpPr>
        <p:sp>
          <p:nvSpPr>
            <p:cNvPr id="27" name="Right Arrow">
              <a:hlinkClick r:id="" action="ppaction://hlinkshowjump?jump=nextslide"/>
            </p:cNvPr>
            <p:cNvSpPr/>
            <p:nvPr/>
          </p:nvSpPr>
          <p:spPr>
            <a:xfrm>
              <a:off x="952500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4067" y="68591"/>
                  </a:moveTo>
                  <a:cubicBezTo>
                    <a:pt x="125741" y="68554"/>
                    <a:pt x="127397" y="69354"/>
                    <a:pt x="129034" y="70991"/>
                  </a:cubicBezTo>
                  <a:lnTo>
                    <a:pt x="171004" y="114300"/>
                  </a:lnTo>
                  <a:lnTo>
                    <a:pt x="129034" y="157609"/>
                  </a:lnTo>
                  <a:cubicBezTo>
                    <a:pt x="127546" y="159097"/>
                    <a:pt x="125834" y="159841"/>
                    <a:pt x="123900" y="159841"/>
                  </a:cubicBezTo>
                  <a:cubicBezTo>
                    <a:pt x="121965" y="159841"/>
                    <a:pt x="120253" y="159097"/>
                    <a:pt x="118765" y="157609"/>
                  </a:cubicBezTo>
                  <a:cubicBezTo>
                    <a:pt x="115491" y="154334"/>
                    <a:pt x="115491" y="151060"/>
                    <a:pt x="118765" y="147786"/>
                  </a:cubicBezTo>
                  <a:lnTo>
                    <a:pt x="145108" y="121443"/>
                  </a:lnTo>
                  <a:lnTo>
                    <a:pt x="64294" y="121443"/>
                  </a:lnTo>
                  <a:cubicBezTo>
                    <a:pt x="62210" y="121443"/>
                    <a:pt x="60499" y="120699"/>
                    <a:pt x="59159" y="119211"/>
                  </a:cubicBezTo>
                  <a:cubicBezTo>
                    <a:pt x="57820" y="117723"/>
                    <a:pt x="57150" y="116011"/>
                    <a:pt x="57150" y="114076"/>
                  </a:cubicBezTo>
                  <a:cubicBezTo>
                    <a:pt x="57150" y="112142"/>
                    <a:pt x="57820" y="110505"/>
                    <a:pt x="59159" y="109165"/>
                  </a:cubicBezTo>
                  <a:cubicBezTo>
                    <a:pt x="60499" y="107826"/>
                    <a:pt x="62210" y="107156"/>
                    <a:pt x="64294" y="107156"/>
                  </a:cubicBezTo>
                  <a:lnTo>
                    <a:pt x="144661" y="107156"/>
                  </a:lnTo>
                  <a:lnTo>
                    <a:pt x="118765" y="81260"/>
                  </a:lnTo>
                  <a:cubicBezTo>
                    <a:pt x="115491" y="77986"/>
                    <a:pt x="115565" y="74637"/>
                    <a:pt x="118988" y="71214"/>
                  </a:cubicBezTo>
                  <a:cubicBezTo>
                    <a:pt x="120700" y="69502"/>
                    <a:pt x="122393" y="68628"/>
                    <a:pt x="124067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1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1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6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6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952500" y="6495361"/>
              <a:ext cx="228600" cy="23083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  <p:grpSp>
        <p:nvGrpSpPr>
          <p:cNvPr id="15" name="LeftArrow"/>
          <p:cNvGrpSpPr/>
          <p:nvPr/>
        </p:nvGrpSpPr>
        <p:grpSpPr>
          <a:xfrm>
            <a:off x="595976" y="6495361"/>
            <a:ext cx="228600" cy="231398"/>
            <a:chOff x="608676" y="6495361"/>
            <a:chExt cx="228600" cy="231398"/>
          </a:xfrm>
        </p:grpSpPr>
        <p:sp>
          <p:nvSpPr>
            <p:cNvPr id="28" name="Left Arrow">
              <a:hlinkClick r:id="" action="ppaction://hlinkshowjump?jump=previousslide"/>
            </p:cNvPr>
            <p:cNvSpPr/>
            <p:nvPr/>
          </p:nvSpPr>
          <p:spPr>
            <a:xfrm>
              <a:off x="608676" y="649815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4533" y="68591"/>
                  </a:moveTo>
                  <a:cubicBezTo>
                    <a:pt x="106208" y="68628"/>
                    <a:pt x="107901" y="69502"/>
                    <a:pt x="109612" y="71214"/>
                  </a:cubicBezTo>
                  <a:cubicBezTo>
                    <a:pt x="113035" y="74637"/>
                    <a:pt x="113110" y="77986"/>
                    <a:pt x="109835" y="81260"/>
                  </a:cubicBezTo>
                  <a:lnTo>
                    <a:pt x="83939" y="107156"/>
                  </a:lnTo>
                  <a:lnTo>
                    <a:pt x="164306" y="107156"/>
                  </a:lnTo>
                  <a:cubicBezTo>
                    <a:pt x="166390" y="107156"/>
                    <a:pt x="168102" y="107826"/>
                    <a:pt x="169441" y="109165"/>
                  </a:cubicBezTo>
                  <a:cubicBezTo>
                    <a:pt x="170781" y="110505"/>
                    <a:pt x="171450" y="112142"/>
                    <a:pt x="171450" y="114076"/>
                  </a:cubicBezTo>
                  <a:cubicBezTo>
                    <a:pt x="171450" y="116011"/>
                    <a:pt x="170781" y="117723"/>
                    <a:pt x="169441" y="119211"/>
                  </a:cubicBezTo>
                  <a:cubicBezTo>
                    <a:pt x="168102" y="120699"/>
                    <a:pt x="166390" y="121443"/>
                    <a:pt x="164306" y="121443"/>
                  </a:cubicBezTo>
                  <a:lnTo>
                    <a:pt x="83493" y="121443"/>
                  </a:lnTo>
                  <a:lnTo>
                    <a:pt x="109835" y="147786"/>
                  </a:lnTo>
                  <a:cubicBezTo>
                    <a:pt x="113110" y="151060"/>
                    <a:pt x="113110" y="154334"/>
                    <a:pt x="109835" y="157609"/>
                  </a:cubicBezTo>
                  <a:cubicBezTo>
                    <a:pt x="108347" y="159097"/>
                    <a:pt x="106636" y="159841"/>
                    <a:pt x="104701" y="159841"/>
                  </a:cubicBezTo>
                  <a:cubicBezTo>
                    <a:pt x="102766" y="159841"/>
                    <a:pt x="101055" y="159097"/>
                    <a:pt x="99566" y="157609"/>
                  </a:cubicBezTo>
                  <a:lnTo>
                    <a:pt x="57597" y="114300"/>
                  </a:lnTo>
                  <a:lnTo>
                    <a:pt x="99566" y="70991"/>
                  </a:lnTo>
                  <a:cubicBezTo>
                    <a:pt x="101203" y="69354"/>
                    <a:pt x="102859" y="68554"/>
                    <a:pt x="104533" y="68591"/>
                  </a:cubicBezTo>
                  <a:close/>
                  <a:moveTo>
                    <a:pt x="114300" y="14287"/>
                  </a:moveTo>
                  <a:cubicBezTo>
                    <a:pt x="86618" y="14287"/>
                    <a:pt x="63029" y="24035"/>
                    <a:pt x="43532" y="43532"/>
                  </a:cubicBezTo>
                  <a:cubicBezTo>
                    <a:pt x="24036" y="63028"/>
                    <a:pt x="14288" y="86618"/>
                    <a:pt x="14288" y="114300"/>
                  </a:cubicBezTo>
                  <a:cubicBezTo>
                    <a:pt x="14288" y="141982"/>
                    <a:pt x="24036" y="165645"/>
                    <a:pt x="43532" y="185291"/>
                  </a:cubicBezTo>
                  <a:cubicBezTo>
                    <a:pt x="63029" y="204936"/>
                    <a:pt x="86618" y="214759"/>
                    <a:pt x="114300" y="214759"/>
                  </a:cubicBezTo>
                  <a:cubicBezTo>
                    <a:pt x="141982" y="214759"/>
                    <a:pt x="165572" y="204936"/>
                    <a:pt x="185068" y="185291"/>
                  </a:cubicBezTo>
                  <a:cubicBezTo>
                    <a:pt x="204564" y="165645"/>
                    <a:pt x="214313" y="141982"/>
                    <a:pt x="214313" y="114300"/>
                  </a:cubicBezTo>
                  <a:cubicBezTo>
                    <a:pt x="214313" y="86618"/>
                    <a:pt x="204564" y="63028"/>
                    <a:pt x="185068" y="43532"/>
                  </a:cubicBezTo>
                  <a:cubicBezTo>
                    <a:pt x="165572" y="24035"/>
                    <a:pt x="141982" y="14287"/>
                    <a:pt x="114300" y="14287"/>
                  </a:cubicBezTo>
                  <a:close/>
                  <a:moveTo>
                    <a:pt x="114300" y="0"/>
                  </a:moveTo>
                  <a:cubicBezTo>
                    <a:pt x="145852" y="0"/>
                    <a:pt x="172790" y="11162"/>
                    <a:pt x="195114" y="33486"/>
                  </a:cubicBezTo>
                  <a:cubicBezTo>
                    <a:pt x="217438" y="55810"/>
                    <a:pt x="228600" y="82748"/>
                    <a:pt x="228600" y="114300"/>
                  </a:cubicBezTo>
                  <a:cubicBezTo>
                    <a:pt x="228600" y="145851"/>
                    <a:pt x="217438" y="172789"/>
                    <a:pt x="195114" y="195113"/>
                  </a:cubicBezTo>
                  <a:cubicBezTo>
                    <a:pt x="172790" y="217438"/>
                    <a:pt x="145852" y="228600"/>
                    <a:pt x="114300" y="228600"/>
                  </a:cubicBezTo>
                  <a:cubicBezTo>
                    <a:pt x="82749" y="228600"/>
                    <a:pt x="55811" y="217438"/>
                    <a:pt x="33487" y="195113"/>
                  </a:cubicBezTo>
                  <a:cubicBezTo>
                    <a:pt x="11162" y="172789"/>
                    <a:pt x="0" y="145851"/>
                    <a:pt x="0" y="114300"/>
                  </a:cubicBezTo>
                  <a:cubicBezTo>
                    <a:pt x="0" y="82748"/>
                    <a:pt x="11162" y="55810"/>
                    <a:pt x="33487" y="33486"/>
                  </a:cubicBezTo>
                  <a:cubicBezTo>
                    <a:pt x="55811" y="11162"/>
                    <a:pt x="82749" y="0"/>
                    <a:pt x="1143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Управляющая кнопка: далее 13">
              <a:hlinkClick r:id="" action="ppaction://hlinkshowjump?jump=previousslide" highlightClick="1"/>
            </p:cNvPr>
            <p:cNvSpPr/>
            <p:nvPr/>
          </p:nvSpPr>
          <p:spPr>
            <a:xfrm>
              <a:off x="608676" y="6495361"/>
              <a:ext cx="228600" cy="226572"/>
            </a:xfrm>
            <a:prstGeom prst="actionButtonForwardNex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67" name="WebSiteName">
            <a:hlinkClick r:id="rId4"/>
          </p:cNvPr>
          <p:cNvSpPr txBox="1"/>
          <p:nvPr/>
        </p:nvSpPr>
        <p:spPr>
          <a:xfrm>
            <a:off x="5364068" y="6441500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SansC" panose="00000500000000000000" pitchFamily="50" charset="0"/>
                <a:ea typeface="Open Sans" panose="020B0606030504020204" pitchFamily="34" charset="0"/>
                <a:cs typeface="Arial" panose="020B0604020202020204" pitchFamily="34" charset="0"/>
              </a:rPr>
              <a:t>www.metropolis.moscow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GillSansC" panose="00000500000000000000" pitchFamily="50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9800" y="462181"/>
            <a:ext cx="3958776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600" spc="350" dirty="0" smtClean="0">
                <a:solidFill>
                  <a:srgbClr val="E89E95"/>
                </a:solidFill>
                <a:latin typeface="GillSans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 2014</a:t>
            </a:r>
            <a:endParaRPr lang="en-US" sz="3600" spc="350" dirty="0">
              <a:solidFill>
                <a:srgbClr val="E89E95"/>
              </a:solidFill>
              <a:latin typeface="GillSans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24576" y="1737650"/>
            <a:ext cx="33493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Ключевой визуальный образ </a:t>
            </a:r>
            <a:r>
              <a:rPr lang="ru-RU" sz="1400" spc="310" dirty="0" err="1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коммуницирует</a:t>
            </a:r>
            <a:r>
              <a:rPr lang="ru-RU" sz="1400" spc="310" dirty="0" smtClean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fashion </a:t>
            </a:r>
            <a:r>
              <a:rPr lang="ru-RU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мероприятия, отражая в себе яркие эмоции, которыми были наполнены </a:t>
            </a:r>
            <a:r>
              <a:rPr lang="en-US" sz="1400" spc="310" dirty="0">
                <a:solidFill>
                  <a:srgbClr val="512B4A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METROPOLIS FASHION WEEKS</a:t>
            </a:r>
          </a:p>
        </p:txBody>
      </p:sp>
    </p:spTree>
    <p:extLst>
      <p:ext uri="{BB962C8B-B14F-4D97-AF65-F5344CB8AC3E}">
        <p14:creationId xmlns:p14="http://schemas.microsoft.com/office/powerpoint/2010/main" val="16572073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6401</TotalTime>
  <Words>529</Words>
  <Application>Microsoft Office PowerPoint</Application>
  <PresentationFormat>Широкоэкранный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BatangChe</vt:lpstr>
      <vt:lpstr>Arial</vt:lpstr>
      <vt:lpstr>Calibri</vt:lpstr>
      <vt:lpstr>Georgia</vt:lpstr>
      <vt:lpstr>GillSansC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SimpleSmart</dc:creator>
  <cp:lastModifiedBy>Emma Gasanova</cp:lastModifiedBy>
  <cp:revision>629</cp:revision>
  <dcterms:created xsi:type="dcterms:W3CDTF">2015-01-09T05:53:25Z</dcterms:created>
  <dcterms:modified xsi:type="dcterms:W3CDTF">2015-01-30T15:10:35Z</dcterms:modified>
</cp:coreProperties>
</file>